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15" r:id="rId2"/>
    <p:sldId id="496" r:id="rId3"/>
    <p:sldId id="501" r:id="rId4"/>
    <p:sldId id="497" r:id="rId5"/>
    <p:sldId id="502" r:id="rId6"/>
    <p:sldId id="515" r:id="rId7"/>
    <p:sldId id="517" r:id="rId8"/>
    <p:sldId id="516" r:id="rId9"/>
    <p:sldId id="498" r:id="rId10"/>
    <p:sldId id="521" r:id="rId11"/>
    <p:sldId id="518" r:id="rId12"/>
    <p:sldId id="523" r:id="rId13"/>
    <p:sldId id="524" r:id="rId14"/>
    <p:sldId id="525" r:id="rId15"/>
    <p:sldId id="522" r:id="rId16"/>
    <p:sldId id="519" r:id="rId17"/>
    <p:sldId id="526" r:id="rId18"/>
    <p:sldId id="520" r:id="rId19"/>
    <p:sldId id="529" r:id="rId20"/>
    <p:sldId id="530" r:id="rId21"/>
    <p:sldId id="531" r:id="rId22"/>
    <p:sldId id="527" r:id="rId23"/>
    <p:sldId id="532" r:id="rId24"/>
    <p:sldId id="528" r:id="rId25"/>
    <p:sldId id="514" r:id="rId26"/>
    <p:sldId id="536" r:id="rId27"/>
    <p:sldId id="535" r:id="rId28"/>
    <p:sldId id="492" r:id="rId29"/>
  </p:sldIdLst>
  <p:sldSz cx="9144000" cy="6858000" type="screen4x3"/>
  <p:notesSz cx="7102475" cy="10231438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9" autoAdjust="0"/>
    <p:restoredTop sz="96253" autoAdjust="0"/>
  </p:normalViewPr>
  <p:slideViewPr>
    <p:cSldViewPr>
      <p:cViewPr>
        <p:scale>
          <a:sx n="112" d="100"/>
          <a:sy n="112" d="100"/>
        </p:scale>
        <p:origin x="-4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2550" y="-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8" cy="511573"/>
          </a:xfrm>
          <a:prstGeom prst="rect">
            <a:avLst/>
          </a:prstGeom>
        </p:spPr>
        <p:txBody>
          <a:bodyPr vert="horz" lIns="99030" tIns="49516" rIns="99030" bIns="49516" rtlCol="0"/>
          <a:lstStyle>
            <a:lvl1pPr algn="l" latinLnBrk="0">
              <a:defRPr lang="it-IT" sz="1300"/>
            </a:lvl1pPr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4023094" y="1"/>
            <a:ext cx="3077738" cy="511573"/>
          </a:xfrm>
          <a:prstGeom prst="rect">
            <a:avLst/>
          </a:prstGeom>
        </p:spPr>
        <p:txBody>
          <a:bodyPr vert="horz" lIns="99030" tIns="49516" rIns="99030" bIns="49516" rtlCol="0"/>
          <a:lstStyle>
            <a:lvl1pPr algn="r" latinLnBrk="0">
              <a:defRPr lang="it-IT" sz="1300"/>
            </a:lvl1pPr>
            <a:extLst/>
          </a:lstStyle>
          <a:p>
            <a:fld id="{68F88C59-319B-4332-9A1D-2A62CFCB00D8}" type="datetimeFigureOut">
              <a:rPr lang="it-IT" smtClean="0"/>
              <a:pPr/>
              <a:t>09/05/2012</a:t>
            </a:fld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718092"/>
            <a:ext cx="3077738" cy="511573"/>
          </a:xfrm>
          <a:prstGeom prst="rect">
            <a:avLst/>
          </a:prstGeom>
        </p:spPr>
        <p:txBody>
          <a:bodyPr vert="horz" lIns="99030" tIns="49516" rIns="99030" bIns="49516" rtlCol="0" anchor="b"/>
          <a:lstStyle>
            <a:lvl1pPr algn="l" latinLnBrk="0">
              <a:defRPr lang="it-IT" sz="1300"/>
            </a:lvl1pPr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4023094" y="9718092"/>
            <a:ext cx="3077738" cy="511573"/>
          </a:xfrm>
          <a:prstGeom prst="rect">
            <a:avLst/>
          </a:prstGeom>
        </p:spPr>
        <p:txBody>
          <a:bodyPr vert="horz" lIns="99030" tIns="49516" rIns="99030" bIns="49516" rtlCol="0" anchor="b"/>
          <a:lstStyle>
            <a:lvl1pPr algn="r" latinLnBrk="0">
              <a:defRPr lang="it-IT" sz="1300"/>
            </a:lvl1pPr>
            <a:extLst/>
          </a:lstStyle>
          <a:p>
            <a:fld id="{B16A41B8-7DC3-4DB6-84E4-E105629EAA3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658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8" cy="511573"/>
          </a:xfrm>
          <a:prstGeom prst="rect">
            <a:avLst/>
          </a:prstGeom>
        </p:spPr>
        <p:txBody>
          <a:bodyPr vert="horz" lIns="99030" tIns="49516" rIns="99030" bIns="49516" rtlCol="0"/>
          <a:lstStyle>
            <a:lvl1pPr algn="l" latinLnBrk="0">
              <a:defRPr lang="it-IT" sz="1300"/>
            </a:lvl1pPr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38" cy="511573"/>
          </a:xfrm>
          <a:prstGeom prst="rect">
            <a:avLst/>
          </a:prstGeom>
        </p:spPr>
        <p:txBody>
          <a:bodyPr vert="horz" lIns="99030" tIns="49516" rIns="99030" bIns="49516" rtlCol="0"/>
          <a:lstStyle>
            <a:lvl1pPr algn="r" latinLnBrk="0">
              <a:defRPr lang="it-IT" sz="1300"/>
            </a:lvl1pPr>
            <a:extLst/>
          </a:lstStyle>
          <a:p>
            <a:fld id="{968B300D-05F0-4B43-940D-46DED5A791AD}" type="datetimeFigureOut">
              <a:rPr/>
              <a:pPr/>
              <a:t>30/6/2006</a:t>
            </a:fld>
            <a:endParaRPr lang="it-IT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0" tIns="49516" rIns="99030" bIns="49516" rtlCol="0" anchor="ctr"/>
          <a:lstStyle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10248" y="4859935"/>
            <a:ext cx="5681980" cy="4604148"/>
          </a:xfrm>
          <a:prstGeom prst="rect">
            <a:avLst/>
          </a:prstGeom>
        </p:spPr>
        <p:txBody>
          <a:bodyPr vert="horz" lIns="99030" tIns="49516" rIns="99030" bIns="49516" rtlCol="0">
            <a:normAutofit/>
          </a:bodyPr>
          <a:lstStyle>
            <a:extLst/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718092"/>
            <a:ext cx="3077738" cy="511573"/>
          </a:xfrm>
          <a:prstGeom prst="rect">
            <a:avLst/>
          </a:prstGeom>
        </p:spPr>
        <p:txBody>
          <a:bodyPr vert="horz" lIns="99030" tIns="49516" rIns="99030" bIns="49516" rtlCol="0" anchor="b"/>
          <a:lstStyle>
            <a:lvl1pPr algn="l" latinLnBrk="0">
              <a:defRPr lang="it-IT" sz="1300"/>
            </a:lvl1pPr>
            <a:extLst/>
          </a:lstStyle>
          <a:p>
            <a:endParaRPr lang="it-IT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4023094" y="9718092"/>
            <a:ext cx="3077738" cy="511573"/>
          </a:xfrm>
          <a:prstGeom prst="rect">
            <a:avLst/>
          </a:prstGeom>
        </p:spPr>
        <p:txBody>
          <a:bodyPr vert="horz" lIns="99030" tIns="49516" rIns="99030" bIns="49516" rtlCol="0" anchor="b"/>
          <a:lstStyle>
            <a:lvl1pPr algn="r" latinLnBrk="0">
              <a:defRPr lang="it-IT" sz="1300"/>
            </a:lvl1pPr>
            <a:extLst/>
          </a:lstStyle>
          <a:p>
            <a:fld id="{9B26CD33-4337-4529-948A-94F6960B2374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24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 userDrawn="1">
            <p:ph type="body" sz="quarter" idx="11"/>
          </p:nvPr>
        </p:nvSpPr>
        <p:spPr>
          <a:xfrm>
            <a:off x="5072066" y="357166"/>
            <a:ext cx="3786214" cy="6143668"/>
          </a:xfrm>
        </p:spPr>
        <p:txBody>
          <a:bodyPr anchor="t"/>
          <a:lstStyle>
            <a:lvl1pPr>
              <a:buNone/>
              <a:defRPr/>
            </a:lvl1pPr>
            <a:extLst/>
          </a:lstStyle>
          <a:p>
            <a:r>
              <a:rPr lang="it-IT" sz="2000" dirty="0" smtClean="0">
                <a:latin typeface="Calibri" pitchFamily="34" charset="0"/>
              </a:rPr>
              <a:t>Cosa potrei raccontare:</a:t>
            </a:r>
            <a:br>
              <a:rPr lang="it-IT" sz="2000" dirty="0" smtClean="0">
                <a:latin typeface="Calibri" pitchFamily="34" charset="0"/>
              </a:rPr>
            </a:br>
            <a:endParaRPr lang="it-IT" sz="2000" dirty="0" smtClean="0">
              <a:latin typeface="Calibri" pitchFamily="34" charset="0"/>
            </a:endParaRPr>
          </a:p>
          <a:p>
            <a:r>
              <a:rPr sz="2000" smtClean="0">
                <a:latin typeface="Calibri" pitchFamily="34" charset="0"/>
              </a:rPr>
              <a:t>. </a:t>
            </a:r>
            <a:r>
              <a:rPr lang="it-IT" sz="2000" dirty="0" smtClean="0">
                <a:latin typeface="Calibri" pitchFamily="34" charset="0"/>
              </a:rPr>
              <a:t>F</a:t>
            </a:r>
            <a:r>
              <a:rPr sz="2000" smtClean="0">
                <a:latin typeface="Calibri" pitchFamily="34" charset="0"/>
              </a:rPr>
              <a:t>otografare con semplicità</a:t>
            </a:r>
          </a:p>
          <a:p>
            <a:r>
              <a:rPr sz="2000" smtClean="0">
                <a:latin typeface="Calibri" pitchFamily="34" charset="0"/>
              </a:rPr>
              <a:t>. </a:t>
            </a:r>
            <a:r>
              <a:rPr sz="2000" i="1" smtClean="0">
                <a:latin typeface="Calibri" pitchFamily="34" charset="0"/>
              </a:rPr>
              <a:t>ieri</a:t>
            </a:r>
            <a:r>
              <a:rPr sz="2000" smtClean="0">
                <a:latin typeface="Calibri" pitchFamily="34" charset="0"/>
              </a:rPr>
              <a:t> e </a:t>
            </a:r>
            <a:r>
              <a:rPr sz="2000" i="1" smtClean="0">
                <a:latin typeface="Calibri" pitchFamily="34" charset="0"/>
              </a:rPr>
              <a:t>oggi</a:t>
            </a:r>
          </a:p>
          <a:p>
            <a:r>
              <a:rPr sz="2000" smtClean="0">
                <a:latin typeface="Calibri" pitchFamily="34" charset="0"/>
              </a:rPr>
              <a:t>. </a:t>
            </a:r>
            <a:r>
              <a:rPr lang="it-IT" sz="2000" dirty="0" smtClean="0">
                <a:latin typeface="Calibri" pitchFamily="34" charset="0"/>
              </a:rPr>
              <a:t>D</a:t>
            </a:r>
            <a:r>
              <a:rPr sz="2000" smtClean="0">
                <a:latin typeface="Calibri" pitchFamily="34" charset="0"/>
              </a:rPr>
              <a:t>a </a:t>
            </a:r>
            <a:r>
              <a:rPr sz="2000" i="1" smtClean="0">
                <a:latin typeface="Calibri" pitchFamily="34" charset="0"/>
              </a:rPr>
              <a:t>myEmoticon</a:t>
            </a:r>
            <a:r>
              <a:rPr sz="2000" smtClean="0">
                <a:latin typeface="Calibri" pitchFamily="34" charset="0"/>
              </a:rPr>
              <a:t>s a </a:t>
            </a:r>
            <a:r>
              <a:rPr sz="2000" i="1" smtClean="0">
                <a:latin typeface="Calibri" pitchFamily="34" charset="0"/>
              </a:rPr>
              <a:t>laVitaIntorno</a:t>
            </a:r>
          </a:p>
          <a:p>
            <a:r>
              <a:rPr lang="it-IT" sz="2000" dirty="0" smtClean="0">
                <a:latin typeface="Calibri" pitchFamily="34" charset="0"/>
              </a:rPr>
              <a:t>. </a:t>
            </a:r>
            <a:r>
              <a:rPr sz="2000" smtClean="0">
                <a:latin typeface="Calibri" pitchFamily="34" charset="0"/>
              </a:rPr>
              <a:t>la </a:t>
            </a:r>
            <a:r>
              <a:rPr sz="2000" i="1" smtClean="0">
                <a:latin typeface="Calibri" pitchFamily="34" charset="0"/>
              </a:rPr>
              <a:t>creatività</a:t>
            </a:r>
            <a:r>
              <a:rPr sz="2000" smtClean="0">
                <a:latin typeface="Calibri" pitchFamily="34" charset="0"/>
              </a:rPr>
              <a:t>, il </a:t>
            </a:r>
            <a:r>
              <a:rPr sz="2000" i="1" smtClean="0">
                <a:latin typeface="Calibri" pitchFamily="34" charset="0"/>
              </a:rPr>
              <a:t>digitale</a:t>
            </a:r>
            <a:r>
              <a:rPr sz="2000" smtClean="0">
                <a:latin typeface="Calibri" pitchFamily="34" charset="0"/>
              </a:rPr>
              <a:t> ed il </a:t>
            </a:r>
            <a:r>
              <a:rPr sz="2000" i="1" smtClean="0">
                <a:latin typeface="Calibri" pitchFamily="34" charset="0"/>
              </a:rPr>
              <a:t>principio delle equivalenze</a:t>
            </a:r>
          </a:p>
          <a:p>
            <a:r>
              <a:rPr sz="2000" smtClean="0">
                <a:latin typeface="Calibri" pitchFamily="34" charset="0"/>
              </a:rPr>
              <a:t>. come </a:t>
            </a:r>
            <a:r>
              <a:rPr sz="2000" i="1" smtClean="0">
                <a:latin typeface="Calibri" pitchFamily="34" charset="0"/>
              </a:rPr>
              <a:t>non reinventare</a:t>
            </a:r>
            <a:r>
              <a:rPr sz="2000" smtClean="0">
                <a:latin typeface="Calibri" pitchFamily="34" charset="0"/>
              </a:rPr>
              <a:t> la ruota?</a:t>
            </a:r>
            <a:br>
              <a:rPr sz="2000" smtClean="0">
                <a:latin typeface="Calibri" pitchFamily="34" charset="0"/>
              </a:rPr>
            </a:br>
            <a:r>
              <a:rPr lang="it-IT" sz="1000" dirty="0" smtClean="0">
                <a:latin typeface="Calibri" pitchFamily="34" charset="0"/>
              </a:rPr>
              <a:t>N</a:t>
            </a:r>
            <a:r>
              <a:rPr sz="1000" smtClean="0">
                <a:latin typeface="Calibri" pitchFamily="34" charset="0"/>
              </a:rPr>
              <a:t>on però massimo risultato con minimo sforzo</a:t>
            </a:r>
          </a:p>
          <a:p>
            <a:r>
              <a:rPr sz="2000" smtClean="0">
                <a:latin typeface="Calibri" pitchFamily="34" charset="0"/>
              </a:rPr>
              <a:t>. </a:t>
            </a:r>
            <a:r>
              <a:rPr lang="it-IT" sz="2000" dirty="0" smtClean="0">
                <a:latin typeface="Calibri" pitchFamily="34" charset="0"/>
              </a:rPr>
              <a:t>… </a:t>
            </a:r>
            <a:r>
              <a:rPr sz="2000" smtClean="0">
                <a:latin typeface="Calibri" pitchFamily="34" charset="0"/>
              </a:rPr>
              <a:t>quel che conta è il pensiero!</a:t>
            </a:r>
          </a:p>
          <a:p>
            <a:r>
              <a:rPr sz="2000" smtClean="0">
                <a:latin typeface="Calibri" pitchFamily="34" charset="0"/>
              </a:rPr>
              <a:t>. a</a:t>
            </a:r>
          </a:p>
          <a:p>
            <a:r>
              <a:rPr sz="2000" smtClean="0">
                <a:latin typeface="Calibri" pitchFamily="34" charset="0"/>
              </a:rPr>
              <a:t>. a </a:t>
            </a:r>
          </a:p>
          <a:p>
            <a:r>
              <a:rPr sz="2000" smtClean="0">
                <a:latin typeface="Calibri" pitchFamily="34" charset="0"/>
              </a:rPr>
              <a:t>. a</a:t>
            </a:r>
          </a:p>
          <a:p>
            <a:endParaRPr lang="it-IT" sz="2000" dirty="0">
              <a:latin typeface="Calibri" pitchFamily="34" charset="0"/>
            </a:endParaRPr>
          </a:p>
        </p:txBody>
      </p:sp>
      <p:pic>
        <p:nvPicPr>
          <p:cNvPr id="7" name="Picture 2" descr="D:\Immagini\Immagini selezionate\Cieli e volo\DSC_9167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0" y="612000"/>
            <a:ext cx="4104000" cy="58696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 orizzontal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: 1 verticale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it-IT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orizzontal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verticali con didascali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24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: 1 verticale e 3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foto: 3 verticali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foto: 3 verticali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foto quadrat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ertina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it-IT"/>
            </a:lvl1pPr>
            <a:extLst/>
          </a:lstStyle>
          <a:p>
            <a:r>
              <a:rPr kumimoji="0" lang="it-IT"/>
              <a:t>Fare clic per inserire il titolo dell'album di foto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/>
            </a:pPr>
            <a:endParaRPr kumimoji="0" lang="it-IT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la data e altri dettagli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 quadrat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30/6/2006</a:t>
            </a:fld>
            <a:endParaRPr kumimoji="0" lang="it-IT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foto orizzont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1 foto vertic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foto orizzontale (schermo inte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it-IT" i="0"/>
              <a:t>Fare clic sull'icona</a:t>
            </a:r>
            <a:r>
              <a:rPr kumimoji="0" lang="it-IT" i="0" baseline="0"/>
              <a:t> per inserire </a:t>
            </a:r>
            <a:r>
              <a:rPr kumimoji="0" lang="it-IT" i="0"/>
              <a:t>un'immagine a pagina intera</a:t>
            </a:r>
            <a:endParaRPr kumimoji="0" lang="it-IT" i="0" baseline="0"/>
          </a:p>
          <a:p>
            <a:pPr marL="0" marR="0" indent="0" algn="ctr">
              <a:buFontTx/>
              <a:buNone/>
            </a:pPr>
            <a:endParaRPr kumimoji="0" lang="it-IT" i="0"/>
          </a:p>
          <a:p>
            <a:pPr algn="ctr">
              <a:buFontTx/>
              <a:buNone/>
            </a:pPr>
            <a:endParaRPr kumimoji="0" lang="it-IT" i="0"/>
          </a:p>
          <a:p>
            <a:pPr algn="ctr">
              <a:buFontTx/>
              <a:buNone/>
            </a:pPr>
            <a:endParaRPr kumimoji="0" lang="it-IT" i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it-IT" baseline="0"/>
            </a:lvl1pPr>
            <a:extLst/>
          </a:lstStyle>
          <a:p>
            <a:r>
              <a:rPr kumimoji="0" lang="it-IT"/>
              <a:t>Fare clic per inserire il titolo di sezione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it-IT" sz="1800"/>
            </a:lvl1pPr>
            <a:extLst/>
          </a:lstStyle>
          <a:p>
            <a:pPr lvl="0"/>
            <a:r>
              <a:rPr kumimoji="0" lang="it-IT"/>
              <a:t>Fare clic per inserire il sottotitolo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 orizzont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: 1 verticale e 1 orizzont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09/05/2012</a:t>
            </a:fld>
            <a:endParaRPr kumimoji="0" lang="it-IT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it-IT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‹N›</a:t>
            </a:fld>
            <a:endParaRPr kumimoji="0" lang="it-IT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it-IT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it-IT">
          <a:solidFill>
            <a:schemeClr val="tx2"/>
          </a:solidFill>
        </a:defRPr>
      </a:lvl2pPr>
      <a:lvl3pPr eaLnBrk="1" latinLnBrk="0" hangingPunct="1">
        <a:defRPr kumimoji="0" lang="it-IT">
          <a:solidFill>
            <a:schemeClr val="tx2"/>
          </a:solidFill>
        </a:defRPr>
      </a:lvl3pPr>
      <a:lvl4pPr eaLnBrk="1" latinLnBrk="0" hangingPunct="1">
        <a:defRPr kumimoji="0" lang="it-IT">
          <a:solidFill>
            <a:schemeClr val="tx2"/>
          </a:solidFill>
        </a:defRPr>
      </a:lvl4pPr>
      <a:lvl5pPr eaLnBrk="1" latinLnBrk="0" hangingPunct="1">
        <a:defRPr kumimoji="0" lang="it-IT">
          <a:solidFill>
            <a:schemeClr val="tx2"/>
          </a:solidFill>
        </a:defRPr>
      </a:lvl5pPr>
      <a:lvl6pPr eaLnBrk="1" latinLnBrk="0" hangingPunct="1">
        <a:defRPr kumimoji="0" lang="it-IT">
          <a:solidFill>
            <a:schemeClr val="tx2"/>
          </a:solidFill>
        </a:defRPr>
      </a:lvl6pPr>
      <a:lvl7pPr eaLnBrk="1" latinLnBrk="0" hangingPunct="1">
        <a:defRPr kumimoji="0" lang="it-IT">
          <a:solidFill>
            <a:schemeClr val="tx2"/>
          </a:solidFill>
        </a:defRPr>
      </a:lvl7pPr>
      <a:lvl8pPr eaLnBrk="1" latinLnBrk="0" hangingPunct="1">
        <a:defRPr kumimoji="0" lang="it-IT">
          <a:solidFill>
            <a:schemeClr val="tx2"/>
          </a:solidFill>
        </a:defRPr>
      </a:lvl8pPr>
      <a:lvl9pPr eaLnBrk="1" latinLnBrk="0" hangingPunct="1">
        <a:defRPr kumimoji="0" lang="it-IT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it-IT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it-IT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it-IT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it-IT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hyperlink" Target="moire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dreaolivotto.com/" TargetMode="External"/><Relationship Id="rId5" Type="http://schemas.openxmlformats.org/officeDocument/2006/relationships/hyperlink" Target="http://www.boscarol.com/" TargetMode="Externa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difettiCorretti.txt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dreaolivotto.com/" TargetMode="External"/><Relationship Id="rId5" Type="http://schemas.openxmlformats.org/officeDocument/2006/relationships/hyperlink" Target="http://www.boscarol.com/" TargetMode="Externa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difettiCorretti.txt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difettiCorretti.tx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2"/>
          <p:cNvSpPr txBox="1">
            <a:spLocks/>
          </p:cNvSpPr>
          <p:nvPr/>
        </p:nvSpPr>
        <p:spPr>
          <a:xfrm>
            <a:off x="428596" y="280456"/>
            <a:ext cx="8358246" cy="1934098"/>
          </a:xfrm>
          <a:prstGeom prst="rect">
            <a:avLst/>
          </a:prstGeom>
        </p:spPr>
        <p:txBody>
          <a:bodyPr rIns="9144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estratto di presentazione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6175" y="6133366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4.0 ( 4.1rc2 )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78920" y="6347918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sviluppo</a:t>
            </a:r>
            <a:endParaRPr lang="it-IT" sz="2000" dirty="0">
              <a:latin typeface="Aller Light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268760"/>
            <a:ext cx="3121262" cy="45228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5508104" y="2348880"/>
            <a:ext cx="1728192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1412776"/>
            <a:ext cx="42484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ller Light" pitchFamily="2" charset="0"/>
              </a:rPr>
              <a:t>Nuovo Motore di </a:t>
            </a:r>
            <a:br>
              <a:rPr lang="it-IT" dirty="0" smtClean="0">
                <a:latin typeface="Aller Light" pitchFamily="2" charset="0"/>
              </a:rPr>
            </a:br>
            <a:r>
              <a:rPr lang="it-IT" dirty="0" smtClean="0">
                <a:latin typeface="Aller Light" pitchFamily="2" charset="0"/>
              </a:rPr>
              <a:t>sviluppo/elaborazione RAW</a:t>
            </a:r>
          </a:p>
          <a:p>
            <a:r>
              <a:rPr lang="it-IT" i="1" dirty="0" smtClean="0">
                <a:latin typeface="Aller Light" pitchFamily="2" charset="0"/>
              </a:rPr>
              <a:t>Una delle novità più importanti (IMHO)</a:t>
            </a:r>
            <a:endParaRPr lang="it-IT" i="1" dirty="0">
              <a:latin typeface="Aller Light" pitchFamily="2" charset="0"/>
            </a:endParaRPr>
          </a:p>
          <a:p>
            <a:endParaRPr lang="it-IT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Il nuovo motore viene utilizzato automaticamente solo per le foto di nuova importazione, quindi che non sono mai state «</a:t>
            </a:r>
            <a:r>
              <a:rPr lang="it-IT" sz="1400" dirty="0" err="1" smtClean="0">
                <a:latin typeface="Aller Light" pitchFamily="2" charset="0"/>
              </a:rPr>
              <a:t>demosaicizzate</a:t>
            </a:r>
            <a:r>
              <a:rPr lang="it-IT" sz="1400" dirty="0" smtClean="0">
                <a:latin typeface="Aller Light" pitchFamily="2" charset="0"/>
              </a:rPr>
              <a:t>» prima.</a:t>
            </a:r>
          </a:p>
          <a:p>
            <a:endParaRPr lang="it-IT" sz="1400" dirty="0" smtClean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Naturalmente è possibile (anzi auspicabile) utilizzare questo nuovo motore anche per le immagini già processate in precedenza con attenzione all’eventuale sviluppo effettuato.</a:t>
            </a:r>
            <a:endParaRPr lang="it-IT" sz="1400" dirty="0">
              <a:latin typeface="Aller Light" pitchFamily="2" charset="0"/>
            </a:endParaRPr>
          </a:p>
          <a:p>
            <a:endParaRPr lang="it-IT" sz="1400" dirty="0" smtClean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Assieme al motore sono stati aggiunti anche</a:t>
            </a:r>
          </a:p>
          <a:p>
            <a:r>
              <a:rPr lang="it-IT" sz="1400" dirty="0" smtClean="0">
                <a:latin typeface="Aller Light" pitchFamily="2" charset="0"/>
              </a:rPr>
              <a:t>diversi profili per lenti di differenti marche ma questa è una caratteristica di ogni update di LR.</a:t>
            </a:r>
          </a:p>
          <a:p>
            <a:endParaRPr lang="it-IT" sz="1400" dirty="0" smtClean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Con il nuovo motore di sviluppo abbiamo la possibilità di utilizzare i nuovi cursori di SVILUPPO RAPIDO in LIBRERIA e nel pannello BASE in SVILUPPO, sicuramente lo strumento di sviluppo più utilizzato in assoluto in ogni workflow.</a:t>
            </a:r>
            <a:endParaRPr lang="it-IT" dirty="0">
              <a:latin typeface="Aller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57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91679" y="6133366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3.0 ( 3.6 )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6175" y="6133366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4.0 ( 4.1rc2 )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78920" y="6347918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sviluppo</a:t>
            </a:r>
            <a:endParaRPr lang="it-IT" sz="2000" dirty="0">
              <a:latin typeface="Aller Light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68" y="1264815"/>
            <a:ext cx="2458022" cy="47398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165" y="1264815"/>
            <a:ext cx="2458022" cy="47398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 flipV="1">
            <a:off x="6300192" y="5149716"/>
            <a:ext cx="2088232" cy="7995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47563" y="5149716"/>
            <a:ext cx="2088232" cy="72755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1264815"/>
            <a:ext cx="28803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ller Light" pitchFamily="2" charset="0"/>
              </a:rPr>
              <a:t>BASE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Il nuovo motore di sviluppo attiva nuovi cursori/</a:t>
            </a:r>
            <a:r>
              <a:rPr lang="it-IT" sz="1400" dirty="0" err="1" smtClean="0">
                <a:latin typeface="Aller Light" pitchFamily="2" charset="0"/>
              </a:rPr>
              <a:t>slider</a:t>
            </a:r>
            <a:r>
              <a:rPr lang="it-IT" sz="1400" dirty="0" smtClean="0">
                <a:latin typeface="Aller Light" pitchFamily="2" charset="0"/>
              </a:rPr>
              <a:t> in BASE.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Restano +/- invariati </a:t>
            </a:r>
            <a:r>
              <a:rPr lang="it-IT" sz="1400" b="1" dirty="0" smtClean="0">
                <a:latin typeface="Aller Light" pitchFamily="2" charset="0"/>
              </a:rPr>
              <a:t>WB, TINTA</a:t>
            </a:r>
            <a:r>
              <a:rPr lang="it-IT" sz="1400" dirty="0" smtClean="0">
                <a:latin typeface="Aller Light" pitchFamily="2" charset="0"/>
              </a:rPr>
              <a:t>, </a:t>
            </a:r>
            <a:r>
              <a:rPr lang="it-IT" sz="1400" b="1" dirty="0" smtClean="0">
                <a:latin typeface="Aller Light" pitchFamily="2" charset="0"/>
              </a:rPr>
              <a:t>VIVIDEZZA</a:t>
            </a:r>
            <a:r>
              <a:rPr lang="it-IT" sz="1400" dirty="0" smtClean="0">
                <a:latin typeface="Aller Light" pitchFamily="2" charset="0"/>
              </a:rPr>
              <a:t> e </a:t>
            </a:r>
            <a:r>
              <a:rPr lang="it-IT" sz="1400" b="1" dirty="0" smtClean="0">
                <a:latin typeface="Aller Light" pitchFamily="2" charset="0"/>
              </a:rPr>
              <a:t>SATURAZIONE</a:t>
            </a:r>
            <a:r>
              <a:rPr lang="it-IT" sz="1400" dirty="0" smtClean="0">
                <a:latin typeface="Aller Light" pitchFamily="2" charset="0"/>
              </a:rPr>
              <a:t>.</a:t>
            </a:r>
          </a:p>
          <a:p>
            <a:r>
              <a:rPr lang="it-IT" sz="1400" dirty="0" smtClean="0">
                <a:latin typeface="Aller Light" pitchFamily="2" charset="0"/>
              </a:rPr>
              <a:t>Il cursore </a:t>
            </a:r>
            <a:r>
              <a:rPr lang="it-IT" sz="1400" b="1" dirty="0" smtClean="0">
                <a:solidFill>
                  <a:srgbClr val="FFFF00"/>
                </a:solidFill>
                <a:latin typeface="Aller Light" pitchFamily="2" charset="0"/>
              </a:rPr>
              <a:t>CHIAREZZA</a:t>
            </a:r>
            <a:r>
              <a:rPr lang="it-IT" sz="1400" dirty="0" smtClean="0">
                <a:latin typeface="Aller Light" pitchFamily="2" charset="0"/>
              </a:rPr>
              <a:t> </a:t>
            </a:r>
            <a:r>
              <a:rPr lang="it-IT" sz="1200" dirty="0" smtClean="0">
                <a:latin typeface="Aller Light" pitchFamily="2" charset="0"/>
              </a:rPr>
              <a:t>(che aumenta il contrasto dei dettagli e la percezione di nitidezza)</a:t>
            </a:r>
            <a:r>
              <a:rPr lang="it-IT" sz="1400" dirty="0" smtClean="0">
                <a:latin typeface="Aller Light" pitchFamily="2" charset="0"/>
              </a:rPr>
              <a:t> rimane invariato nelle sue funzionalità ma è stato potenziato nell’efficacia in quanto è stato  ridotto il sorgere di «artefatti» dovuti ad un utilizzo spinto di questa correzione, che ora si può utilizzare a valori più bassi con risultati efficaci anche se con un effetto lievemente differente</a:t>
            </a:r>
            <a:r>
              <a:rPr lang="it-IT" sz="1200" dirty="0" smtClean="0">
                <a:latin typeface="Aller Light" pitchFamily="2" charset="0"/>
              </a:rPr>
              <a:t> </a:t>
            </a:r>
            <a:r>
              <a:rPr lang="it-IT" sz="1100" i="1" dirty="0" smtClean="0">
                <a:latin typeface="Aller Light" pitchFamily="2" charset="0"/>
              </a:rPr>
              <a:t>(</a:t>
            </a:r>
            <a:r>
              <a:rPr lang="it-IT" sz="1100" i="1" dirty="0" err="1" smtClean="0">
                <a:latin typeface="Aller Light" pitchFamily="2" charset="0"/>
              </a:rPr>
              <a:t>PxC</a:t>
            </a:r>
            <a:r>
              <a:rPr lang="it-IT" sz="1100" i="1" dirty="0" smtClean="0">
                <a:latin typeface="Aller Light" pitchFamily="2" charset="0"/>
              </a:rPr>
              <a:t>)</a:t>
            </a:r>
            <a:r>
              <a:rPr lang="it-IT" sz="1400" dirty="0" smtClean="0">
                <a:latin typeface="Aller Light" pitchFamily="2" charset="0"/>
              </a:rPr>
              <a:t>.</a:t>
            </a:r>
          </a:p>
          <a:p>
            <a:r>
              <a:rPr lang="it-IT" sz="1400" dirty="0" smtClean="0">
                <a:latin typeface="Aller Light" pitchFamily="2" charset="0"/>
              </a:rPr>
              <a:t>Vengono meglio preservati i contorni netti e discretamente evitati aloni ed artefatti.</a:t>
            </a:r>
            <a:endParaRPr lang="it-IT" sz="1400" dirty="0">
              <a:latin typeface="Aller Light" pitchFamily="2" charset="0"/>
            </a:endParaRPr>
          </a:p>
        </p:txBody>
      </p:sp>
      <p:sp>
        <p:nvSpPr>
          <p:cNvPr id="13" name="Rettangolo 12"/>
          <p:cNvSpPr/>
          <p:nvPr/>
        </p:nvSpPr>
        <p:spPr>
          <a:xfrm flipV="1">
            <a:off x="6300192" y="3133493"/>
            <a:ext cx="2088232" cy="7995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 flipV="1">
            <a:off x="647563" y="3133493"/>
            <a:ext cx="2088232" cy="72755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355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91679" y="6133366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3.0 ( 3.6 )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6175" y="6133366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4.0 ( 4.1rc2 )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78920" y="6347918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sviluppo</a:t>
            </a:r>
            <a:endParaRPr lang="it-IT" sz="2000" dirty="0">
              <a:latin typeface="Aller Light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68" y="1264815"/>
            <a:ext cx="2458022" cy="47398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165" y="1264815"/>
            <a:ext cx="2458022" cy="47398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6300192" y="3925581"/>
            <a:ext cx="2088232" cy="5115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47563" y="3942471"/>
            <a:ext cx="2088232" cy="350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1264815"/>
            <a:ext cx="28803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ller Light" pitchFamily="2" charset="0"/>
              </a:rPr>
              <a:t>BASE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Il nuovo motore di sviluppo attiva nuovi cursori/</a:t>
            </a:r>
            <a:r>
              <a:rPr lang="it-IT" sz="1400" dirty="0" err="1" smtClean="0">
                <a:latin typeface="Aller Light" pitchFamily="2" charset="0"/>
              </a:rPr>
              <a:t>slider</a:t>
            </a:r>
            <a:r>
              <a:rPr lang="it-IT" sz="1400" dirty="0" smtClean="0">
                <a:latin typeface="Aller Light" pitchFamily="2" charset="0"/>
              </a:rPr>
              <a:t> in BASE.</a:t>
            </a:r>
          </a:p>
          <a:p>
            <a:endParaRPr lang="it-IT" sz="1400" dirty="0" smtClean="0">
              <a:latin typeface="Aller Light" pitchFamily="2" charset="0"/>
            </a:endParaRPr>
          </a:p>
          <a:p>
            <a:r>
              <a:rPr lang="it-IT" sz="1400" b="1" dirty="0" smtClean="0">
                <a:latin typeface="Aller Light" pitchFamily="2" charset="0"/>
              </a:rPr>
              <a:t>ESPOSIZIONE</a:t>
            </a:r>
          </a:p>
          <a:p>
            <a:r>
              <a:rPr lang="it-IT" sz="1400" dirty="0" smtClean="0">
                <a:latin typeface="Aller Light" pitchFamily="2" charset="0"/>
              </a:rPr>
              <a:t>Mantiene la sua naturale funzionalità di correzione dell’esposizione ma il suo algoritmo è stato modificato con una funzionalità che protegge la bruciatura delle alte luci (ritaglio).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Funziona in modo lineare nella maggior parte dell’istogramma tranne che nell’area «Alte Luci» dove agisce con minor incisione cercando di limitarne il ritaglio.</a:t>
            </a:r>
          </a:p>
          <a:p>
            <a:r>
              <a:rPr lang="it-IT" sz="1400" dirty="0" smtClean="0">
                <a:latin typeface="Aller Light" pitchFamily="2" charset="0"/>
              </a:rPr>
              <a:t>Unisce la suo interno la funzione del cursore «luminosità» della precedente versione.</a:t>
            </a:r>
            <a:endParaRPr lang="it-IT" sz="1400" dirty="0">
              <a:latin typeface="Aller Light" pitchFamily="2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47563" y="4797152"/>
            <a:ext cx="2088232" cy="350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851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91679" y="6133366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3.0 ( 3.6 )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6175" y="6133366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4.0 ( 4.1rc2 )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78920" y="6347918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sviluppo</a:t>
            </a:r>
            <a:endParaRPr lang="it-IT" sz="2000" dirty="0">
              <a:latin typeface="Aller Light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68" y="1264815"/>
            <a:ext cx="2458022" cy="47398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165" y="1264815"/>
            <a:ext cx="2458022" cy="47398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6300192" y="4541386"/>
            <a:ext cx="2088232" cy="6158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47563" y="4221088"/>
            <a:ext cx="2088232" cy="5760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1264815"/>
            <a:ext cx="288032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ller Light" pitchFamily="2" charset="0"/>
              </a:rPr>
              <a:t>BASE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Il TONO AUTOMATICO è stato (secondo Adobe) potenziato.</a:t>
            </a:r>
          </a:p>
          <a:p>
            <a:endParaRPr lang="it-IT" sz="1400" dirty="0" smtClean="0">
              <a:latin typeface="Aller Light" pitchFamily="2" charset="0"/>
            </a:endParaRPr>
          </a:p>
          <a:p>
            <a:r>
              <a:rPr lang="it-IT" sz="1400" b="1" dirty="0" smtClean="0">
                <a:latin typeface="Aller Light" pitchFamily="2" charset="0"/>
              </a:rPr>
              <a:t>LUCI e OMBRE</a:t>
            </a:r>
          </a:p>
          <a:p>
            <a:r>
              <a:rPr lang="it-IT" sz="1400" dirty="0" smtClean="0">
                <a:latin typeface="Aller Light" pitchFamily="2" charset="0"/>
              </a:rPr>
              <a:t>Cursori che consentono il </a:t>
            </a:r>
            <a:r>
              <a:rPr lang="it-IT" sz="1400" b="1" dirty="0" smtClean="0">
                <a:latin typeface="Aller Light" pitchFamily="2" charset="0"/>
              </a:rPr>
              <a:t>recupero</a:t>
            </a:r>
            <a:r>
              <a:rPr lang="it-IT" sz="1400" dirty="0" smtClean="0">
                <a:latin typeface="Aller Light" pitchFamily="2" charset="0"/>
              </a:rPr>
              <a:t> di dettagli in LUCI e OMBRE (ora partendo da uno stato a 0 e variabile in +/-).</a:t>
            </a:r>
          </a:p>
          <a:p>
            <a:r>
              <a:rPr lang="it-IT" sz="1400" dirty="0" smtClean="0">
                <a:latin typeface="Aller Light" pitchFamily="2" charset="0"/>
              </a:rPr>
              <a:t>Agendo con molto vigore ( valori superiori IMHO a +/- 40/50 ) si esalta la gamma tonale in stile  </a:t>
            </a:r>
            <a:r>
              <a:rPr lang="it-IT" sz="1400" dirty="0" err="1" smtClean="0">
                <a:latin typeface="Aller Light" pitchFamily="2" charset="0"/>
              </a:rPr>
              <a:t>similHDR</a:t>
            </a:r>
            <a:r>
              <a:rPr lang="it-IT" sz="1400" dirty="0" smtClean="0">
                <a:latin typeface="Aller Light" pitchFamily="2" charset="0"/>
              </a:rPr>
              <a:t> </a:t>
            </a:r>
            <a:r>
              <a:rPr lang="it-IT" sz="1100" dirty="0" smtClean="0">
                <a:latin typeface="Aller Light" pitchFamily="2" charset="0"/>
              </a:rPr>
              <a:t>(con singolo fotogramma)</a:t>
            </a:r>
            <a:r>
              <a:rPr lang="it-IT" sz="1400" dirty="0" smtClean="0">
                <a:latin typeface="Aller Light" pitchFamily="2" charset="0"/>
              </a:rPr>
              <a:t>.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b="1" dirty="0" smtClean="0">
                <a:latin typeface="Aller Light" pitchFamily="2" charset="0"/>
              </a:rPr>
              <a:t>BIANCHI E NERI</a:t>
            </a:r>
          </a:p>
          <a:p>
            <a:r>
              <a:rPr lang="it-IT" sz="1400" dirty="0" smtClean="0">
                <a:latin typeface="Aller Light" pitchFamily="2" charset="0"/>
              </a:rPr>
              <a:t>Ad esposizione giusta quasi non si usano salvo voler creare effetti di bruciatura delle luci o elevato contrasto di zone chiare o scure.</a:t>
            </a:r>
          </a:p>
          <a:p>
            <a:r>
              <a:rPr lang="it-IT" sz="1400" dirty="0" smtClean="0">
                <a:latin typeface="Aller Light" pitchFamily="2" charset="0"/>
              </a:rPr>
              <a:t>Comportamento analogo alla versione precedente ma con riferimento a 0 e variabili in +/-.</a:t>
            </a:r>
            <a:endParaRPr lang="it-IT" sz="1400" dirty="0">
              <a:latin typeface="Aller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01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91679" y="6133366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3.0 ( 3.6 )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6175" y="6133366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4.0 ( 4.1rc2 )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78920" y="6347918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sviluppo</a:t>
            </a:r>
            <a:endParaRPr lang="it-IT" sz="2000" dirty="0">
              <a:latin typeface="Aller Light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68" y="1264815"/>
            <a:ext cx="2458022" cy="47398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165" y="1264815"/>
            <a:ext cx="2458022" cy="47398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6300192" y="4541386"/>
            <a:ext cx="2088232" cy="6158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47563" y="4221088"/>
            <a:ext cx="2088232" cy="5760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1264815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ller Light" pitchFamily="2" charset="0"/>
              </a:rPr>
              <a:t>BASE E METODO DI LAVORO</a:t>
            </a:r>
          </a:p>
          <a:p>
            <a:r>
              <a:rPr lang="it-IT" sz="1400" dirty="0" smtClean="0">
                <a:latin typeface="Aller Light" pitchFamily="2" charset="0"/>
              </a:rPr>
              <a:t>IMHO ancora una volta viene naturale procedere dall’alto verso il basso in questo pannello.</a:t>
            </a:r>
          </a:p>
          <a:p>
            <a:endParaRPr lang="it-IT" sz="1400" dirty="0" smtClean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Una volta corretta l’esposizione e sistemato il contrasto si agisce poi sui cursori Luci e Ombre per sistemare meglio l’illuminazione delle zone chiare e scure.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I cursori studiati (Adobe) per essere correttivi e/o enfatizzare le modalità di sviluppo dell’immagine quindi, seppur non obbligatorio, l’uso sequenziali dei comandi risulta nella gran parte dei casi il più adeguato.</a:t>
            </a:r>
          </a:p>
        </p:txBody>
      </p:sp>
    </p:spTree>
    <p:extLst>
      <p:ext uri="{BB962C8B-B14F-4D97-AF65-F5344CB8AC3E}">
        <p14:creationId xmlns:p14="http://schemas.microsoft.com/office/powerpoint/2010/main" val="2418751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91679" y="6133366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3.0 ( 3.6 )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6175" y="6133366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4.0 ( 4.1rc2 )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78920" y="6347918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sviluppo</a:t>
            </a:r>
            <a:endParaRPr lang="it-IT" sz="2000" dirty="0">
              <a:latin typeface="Aller Light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40768"/>
            <a:ext cx="2232194" cy="43943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Immagine 7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62" y="1340768"/>
            <a:ext cx="2232194" cy="43943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2937533" y="1264815"/>
            <a:ext cx="32906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ller Light" pitchFamily="2" charset="0"/>
              </a:rPr>
              <a:t>STRUMENTI DI CORREZIONE LOCALE</a:t>
            </a:r>
          </a:p>
          <a:p>
            <a:r>
              <a:rPr lang="it-IT" sz="1400" b="1" dirty="0" smtClean="0">
                <a:latin typeface="Aller Light" pitchFamily="2" charset="0"/>
              </a:rPr>
              <a:t>In particolare il PENNELLO DI REGOLAZIONE ed il FILTRO GRADUATO.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Medesime funzionalità con possibilità nuove di gestire localmente:</a:t>
            </a:r>
          </a:p>
          <a:p>
            <a:r>
              <a:rPr lang="it-IT" sz="1400" b="1" dirty="0" smtClean="0">
                <a:latin typeface="Aller Light" pitchFamily="2" charset="0"/>
              </a:rPr>
              <a:t>BILANCIAMENTO DEL BIANCO e TINTA</a:t>
            </a:r>
          </a:p>
          <a:p>
            <a:r>
              <a:rPr lang="it-IT" sz="1400" b="1" dirty="0" smtClean="0">
                <a:latin typeface="Aller Light" pitchFamily="2" charset="0"/>
              </a:rPr>
              <a:t>DISTURBO</a:t>
            </a:r>
          </a:p>
          <a:p>
            <a:r>
              <a:rPr lang="it-IT" sz="1400" b="1" dirty="0" smtClean="0">
                <a:latin typeface="Aller Light" pitchFamily="2" charset="0"/>
              </a:rPr>
              <a:t>MOIRE’</a:t>
            </a:r>
          </a:p>
          <a:p>
            <a:r>
              <a:rPr lang="it-IT" sz="1400" dirty="0" smtClean="0">
                <a:latin typeface="Aller Light" pitchFamily="2" charset="0"/>
              </a:rPr>
              <a:t>oltre che una coerente reimpostazione dei cursori ( vedi pannello BASE ).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Il WB locale consente ottime correzioni in foto con dominanti diverse.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Il DISTURBO consente correzioni locali del RUMORE DIGITALE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Il MOIRE’ riduce </a:t>
            </a:r>
            <a:r>
              <a:rPr lang="it-IT" sz="1400" u="sng" dirty="0" smtClean="0">
                <a:latin typeface="Aller Light" pitchFamily="2" charset="0"/>
              </a:rPr>
              <a:t>gli</a:t>
            </a:r>
            <a:r>
              <a:rPr lang="it-IT" sz="1400" dirty="0" smtClean="0">
                <a:latin typeface="Aller Light" pitchFamily="2" charset="0"/>
              </a:rPr>
              <a:t> artefatti creati da questo effetto.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516243" y="2060848"/>
            <a:ext cx="2088232" cy="3600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516243" y="3717032"/>
            <a:ext cx="2088232" cy="3600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530886" y="2780928"/>
            <a:ext cx="2088232" cy="3600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5796136" y="3789040"/>
            <a:ext cx="936104" cy="7200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6084168" y="2420888"/>
            <a:ext cx="446718" cy="14761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6012160" y="3897052"/>
            <a:ext cx="864096" cy="13321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547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91679" y="6133366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3.0 ( 3.6 )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6175" y="6133366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4.0 ( 4.1rc2 )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78920" y="6347918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sviluppo</a:t>
            </a:r>
            <a:endParaRPr lang="it-IT" sz="2000" dirty="0">
              <a:latin typeface="Aller Light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6717" y="1340768"/>
            <a:ext cx="2678916" cy="35977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467544" y="1340768"/>
            <a:ext cx="40974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ller Light" pitchFamily="2" charset="0"/>
              </a:rPr>
              <a:t>CURVA DI VIRAGGIO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Strumento già presente anche nelle precedenti versioni di LR, si arricchisce ( novità della versione 4 ) della possibilità di effettuare un viraggio per canale RGB.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Strumento ((non molto usato)) che finora era disponibile solo in PS o altri programmi di fotoritocco e non in LR.</a:t>
            </a:r>
          </a:p>
          <a:p>
            <a:endParaRPr lang="it-IT" sz="1400" dirty="0">
              <a:latin typeface="Aller Light" pitchFamily="2" charset="0"/>
            </a:endParaRPr>
          </a:p>
          <a:p>
            <a:endParaRPr lang="it-IT" sz="1400" dirty="0">
              <a:latin typeface="Aller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59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6175" y="6133366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4.0 ( 4.1rc2 )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78920" y="6347918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sviluppo</a:t>
            </a:r>
            <a:endParaRPr lang="it-IT" sz="2000" dirty="0">
              <a:latin typeface="Aller Light" pitchFamily="2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268760"/>
            <a:ext cx="3121262" cy="45228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CasellaDiTesto 9"/>
          <p:cNvSpPr txBox="1"/>
          <p:nvPr/>
        </p:nvSpPr>
        <p:spPr>
          <a:xfrm>
            <a:off x="395536" y="1412776"/>
            <a:ext cx="42484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ller Light" pitchFamily="2" charset="0"/>
              </a:rPr>
              <a:t>Nuovo Motore di </a:t>
            </a:r>
            <a:br>
              <a:rPr lang="it-IT" dirty="0" smtClean="0">
                <a:latin typeface="Aller Light" pitchFamily="2" charset="0"/>
              </a:rPr>
            </a:br>
            <a:r>
              <a:rPr lang="it-IT" dirty="0" smtClean="0">
                <a:latin typeface="Aller Light" pitchFamily="2" charset="0"/>
              </a:rPr>
              <a:t>sviluppo/elaborazione RAW</a:t>
            </a:r>
          </a:p>
          <a:p>
            <a:r>
              <a:rPr lang="it-IT" i="1" dirty="0" smtClean="0">
                <a:latin typeface="Aller Light" pitchFamily="2" charset="0"/>
              </a:rPr>
              <a:t>Una delle novità più importanti (IMHO)</a:t>
            </a:r>
            <a:endParaRPr lang="it-IT" i="1" dirty="0">
              <a:latin typeface="Aller Light" pitchFamily="2" charset="0"/>
            </a:endParaRPr>
          </a:p>
          <a:p>
            <a:endParaRPr lang="it-IT" dirty="0" smtClean="0">
              <a:latin typeface="Aller Light" pitchFamily="2" charset="0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Aller Light" pitchFamily="2" charset="0"/>
              </a:rPr>
              <a:t>ATTENZIONE!!!</a:t>
            </a:r>
          </a:p>
          <a:p>
            <a:r>
              <a:rPr lang="it-IT" sz="1600" dirty="0" smtClean="0">
                <a:latin typeface="Aller Light" pitchFamily="2" charset="0"/>
              </a:rPr>
              <a:t>Tutte le funzionalità del modulo SVILUPPO viste finora (SVILUPPO RAPIDO in LIBRERIA) sono disponibili solamente utilizzando il nuovo motore di sviluppo 2012.</a:t>
            </a:r>
          </a:p>
          <a:p>
            <a:r>
              <a:rPr lang="it-IT" sz="1600" dirty="0" smtClean="0">
                <a:latin typeface="Aller Light" pitchFamily="2" charset="0"/>
              </a:rPr>
              <a:t>Se con le immagini già importate ( o a nuove immagini ) continuo a tenere applicato il motore di sviluppo 2010 ( o precedenti ) il pannello BASE, SVILUPPO RAPIDO, PENNELLO REGOLATORE, FILTRO GRADUATO, CURVA DI VIRAGGIO si presenteranno in modo identico alla versione precedente di LR.</a:t>
            </a:r>
          </a:p>
          <a:p>
            <a:endParaRPr lang="it-IT" dirty="0">
              <a:latin typeface="Aller Light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770" y="1484784"/>
            <a:ext cx="5292937" cy="437880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5598670"/>
            <a:ext cx="355600" cy="385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/>
          <p:cNvSpPr txBox="1"/>
          <p:nvPr/>
        </p:nvSpPr>
        <p:spPr>
          <a:xfrm>
            <a:off x="3143876" y="2132856"/>
            <a:ext cx="4621393" cy="830997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ller Light" pitchFamily="2" charset="0"/>
              </a:rPr>
              <a:t>SIMBOLO DI AVVISO DI UTILIZZO</a:t>
            </a:r>
          </a:p>
          <a:p>
            <a:r>
              <a:rPr lang="it-IT" sz="2400" dirty="0" smtClean="0">
                <a:latin typeface="Aller Light" pitchFamily="2" charset="0"/>
              </a:rPr>
              <a:t> DI MOTORE NON ATTUALE</a:t>
            </a:r>
            <a:endParaRPr lang="it-IT" sz="2400" dirty="0">
              <a:latin typeface="Aller Light" pitchFamily="2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4860032" y="2963853"/>
            <a:ext cx="144016" cy="23373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263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7227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LR SOFTPROOFING</a:t>
            </a:r>
            <a:endParaRPr lang="it-IT" b="1" dirty="0">
              <a:ln w="0"/>
              <a:gradFill flip="none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1196752"/>
            <a:ext cx="3672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ller Light" pitchFamily="2" charset="0"/>
              </a:rPr>
              <a:t>PROVA A MONITOR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Nuova funzionalità della versione 4 di LR, da più tempo presente nelle wishlist in molti blog di diversi fotografi.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b="1" dirty="0" smtClean="0">
                <a:latin typeface="Aller Light" pitchFamily="2" charset="0"/>
              </a:rPr>
              <a:t>E’ una funzione che prova a simulare a monitor l’aspetto di una immagine una volta stampata con un precisa combinazione di inchiostro e carta ( ovviamente disponendo dell’adeguato profilo ICC ).</a:t>
            </a:r>
          </a:p>
          <a:p>
            <a:r>
              <a:rPr lang="it-IT" sz="1400" b="1" dirty="0" smtClean="0">
                <a:latin typeface="Aller Light" pitchFamily="2" charset="0"/>
              </a:rPr>
              <a:t>In questo modo, possiamo operare gli adeguati aggiustamenti per ottenere il risultato più vicino possibile alle nostre esigenze.</a:t>
            </a:r>
          </a:p>
          <a:p>
            <a:endParaRPr lang="it-IT" sz="1400" b="1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Quando la prova è attiva, alcuni elementi dell’interfaccia di LR si adeguano all’esigenza modificandosi/evidenziandosi.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377969"/>
            <a:ext cx="4392488" cy="5333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112" y="2221632"/>
            <a:ext cx="3632200" cy="3238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1" name="Connettore 2 10"/>
          <p:cNvCxnSpPr/>
          <p:nvPr/>
        </p:nvCxnSpPr>
        <p:spPr>
          <a:xfrm flipV="1">
            <a:off x="3635896" y="2221632"/>
            <a:ext cx="648072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3635896" y="4293096"/>
            <a:ext cx="864096" cy="7368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47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7227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LR SOFTPROOFING</a:t>
            </a:r>
            <a:endParaRPr lang="it-IT" b="1" dirty="0">
              <a:ln w="0"/>
              <a:gradFill flip="none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1196752"/>
            <a:ext cx="3672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ller Light" pitchFamily="2" charset="0"/>
              </a:rPr>
              <a:t>PROVA A MONITOR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Nel nuovo strumento di impostazioni si possono modificare le preferenze e scegliere il profilo ICC adeguato alla prova, oltre che poter effettuare la prova colore con i profili </a:t>
            </a:r>
            <a:r>
              <a:rPr lang="it-IT" sz="1400" dirty="0" err="1" smtClean="0">
                <a:latin typeface="Aller Light" pitchFamily="2" charset="0"/>
              </a:rPr>
              <a:t>sRGB</a:t>
            </a:r>
            <a:r>
              <a:rPr lang="it-IT" sz="1400" dirty="0" smtClean="0">
                <a:latin typeface="Aller Light" pitchFamily="2" charset="0"/>
              </a:rPr>
              <a:t> ed </a:t>
            </a:r>
            <a:r>
              <a:rPr lang="it-IT" sz="1400" dirty="0" err="1" smtClean="0">
                <a:latin typeface="Aller Light" pitchFamily="2" charset="0"/>
              </a:rPr>
              <a:t>AdobeRGB</a:t>
            </a:r>
            <a:r>
              <a:rPr lang="it-IT" sz="1400" dirty="0" smtClean="0">
                <a:latin typeface="Aller Light" pitchFamily="2" charset="0"/>
              </a:rPr>
              <a:t> per eventuali esportazioni di JPEG.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Una volta scelto il profilo ICC adeguato e generato dallo stampatore con la combinazione STAMPANTE/CARTA/INCHIOSTRO si attiverà la funzione simula Carta e Inchiostro.</a:t>
            </a:r>
          </a:p>
          <a:p>
            <a:r>
              <a:rPr lang="it-IT" sz="1400" dirty="0" smtClean="0">
                <a:latin typeface="Aller Light" pitchFamily="2" charset="0"/>
              </a:rPr>
              <a:t>Si può scegliere inoltre scegliere l’intento di </a:t>
            </a:r>
            <a:r>
              <a:rPr lang="it-IT" sz="1400" dirty="0" err="1" smtClean="0">
                <a:latin typeface="Aller Light" pitchFamily="2" charset="0"/>
              </a:rPr>
              <a:t>rendering</a:t>
            </a:r>
            <a:r>
              <a:rPr lang="it-IT" sz="1400" dirty="0" smtClean="0">
                <a:latin typeface="Aller Light" pitchFamily="2" charset="0"/>
              </a:rPr>
              <a:t> fra percettivo e relativo.</a:t>
            </a:r>
          </a:p>
          <a:p>
            <a:endParaRPr lang="it-IT" sz="1400" dirty="0" smtClean="0">
              <a:latin typeface="Aller Light" pitchFamily="2" charset="0"/>
            </a:endParaRPr>
          </a:p>
          <a:p>
            <a:endParaRPr lang="it-IT" sz="1400" dirty="0" smtClean="0">
              <a:latin typeface="Aller Light" pitchFamily="2" charset="0"/>
            </a:endParaRPr>
          </a:p>
          <a:p>
            <a:endParaRPr lang="it-IT" sz="1400" dirty="0">
              <a:latin typeface="Aller Light" pitchFamily="2" charset="0"/>
            </a:endParaRPr>
          </a:p>
          <a:p>
            <a:endParaRPr lang="it-IT" sz="1400" dirty="0" smtClean="0">
              <a:latin typeface="Aller Light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377969"/>
            <a:ext cx="4392488" cy="5333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112" y="2221632"/>
            <a:ext cx="3632200" cy="3238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1" name="Connettore 2 10"/>
          <p:cNvCxnSpPr/>
          <p:nvPr/>
        </p:nvCxnSpPr>
        <p:spPr>
          <a:xfrm flipV="1">
            <a:off x="3635896" y="2221632"/>
            <a:ext cx="648072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3635896" y="4293096"/>
            <a:ext cx="864096" cy="7368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395536" y="602128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ller Light" pitchFamily="2" charset="0"/>
              </a:rPr>
              <a:t>Approfondire su </a:t>
            </a:r>
            <a:r>
              <a:rPr lang="it-IT" dirty="0">
                <a:latin typeface="Aller Light" pitchFamily="2" charset="0"/>
                <a:hlinkClick r:id="rId5"/>
              </a:rPr>
              <a:t>www.boscarol.com</a:t>
            </a:r>
            <a:r>
              <a:rPr lang="it-IT" dirty="0">
                <a:latin typeface="Aller Light" pitchFamily="2" charset="0"/>
              </a:rPr>
              <a:t> o negli articoli di </a:t>
            </a:r>
            <a:r>
              <a:rPr lang="it-IT" dirty="0">
                <a:latin typeface="Aller Light" pitchFamily="2" charset="0"/>
                <a:hlinkClick r:id="rId6"/>
              </a:rPr>
              <a:t>www.andreaolivotto.com</a:t>
            </a:r>
            <a:r>
              <a:rPr lang="it-IT" dirty="0">
                <a:latin typeface="Aller Ligh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9456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22" y="1782983"/>
            <a:ext cx="3686715" cy="24031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620" y="1556792"/>
            <a:ext cx="3045945" cy="28555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1691680" y="6133366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3.0 ( 3.6 )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722956" y="6133366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4.0 ( </a:t>
            </a:r>
            <a:r>
              <a:rPr lang="it-IT" sz="2000" dirty="0" smtClean="0">
                <a:latin typeface="Aller Light" pitchFamily="2" charset="0"/>
                <a:hlinkClick r:id="rId5" action="ppaction://hlinkfile"/>
              </a:rPr>
              <a:t>4.1rc2</a:t>
            </a:r>
            <a:r>
              <a:rPr lang="it-IT" sz="2000" dirty="0" smtClean="0">
                <a:latin typeface="Aller Light" pitchFamily="2" charset="0"/>
              </a:rPr>
              <a:t>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932040" y="4581789"/>
            <a:ext cx="366684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 smtClean="0">
                <a:latin typeface="Aller Light" pitchFamily="2" charset="0"/>
              </a:rPr>
              <a:t>Nuovi RAW:</a:t>
            </a:r>
            <a:br>
              <a:rPr lang="it-IT" sz="1050" b="1" dirty="0" smtClean="0">
                <a:latin typeface="Aller Light" pitchFamily="2" charset="0"/>
              </a:rPr>
            </a:br>
            <a:r>
              <a:rPr lang="it-IT" sz="1050" dirty="0" smtClean="0">
                <a:latin typeface="Aller Light" pitchFamily="2" charset="0"/>
              </a:rPr>
              <a:t>Fuji </a:t>
            </a:r>
            <a:r>
              <a:rPr lang="it-IT" sz="1050" dirty="0" err="1">
                <a:latin typeface="Aller Light" pitchFamily="2" charset="0"/>
              </a:rPr>
              <a:t>FinePix</a:t>
            </a:r>
            <a:r>
              <a:rPr lang="it-IT" sz="1050" dirty="0">
                <a:latin typeface="Aller Light" pitchFamily="2" charset="0"/>
              </a:rPr>
              <a:t> X-S1</a:t>
            </a:r>
          </a:p>
          <a:p>
            <a:r>
              <a:rPr lang="it-IT" sz="1050" dirty="0" smtClean="0">
                <a:latin typeface="Aller Light" pitchFamily="2" charset="0"/>
              </a:rPr>
              <a:t>Canon </a:t>
            </a:r>
            <a:r>
              <a:rPr lang="it-IT" sz="1050" dirty="0">
                <a:latin typeface="Aller Light" pitchFamily="2" charset="0"/>
              </a:rPr>
              <a:t>EOS 1D </a:t>
            </a:r>
            <a:r>
              <a:rPr lang="it-IT" sz="1050" dirty="0" smtClean="0">
                <a:latin typeface="Aller Light" pitchFamily="2" charset="0"/>
              </a:rPr>
              <a:t>X, </a:t>
            </a:r>
            <a:r>
              <a:rPr lang="de-DE" sz="1050" dirty="0" smtClean="0">
                <a:latin typeface="Aller Light" pitchFamily="2" charset="0"/>
              </a:rPr>
              <a:t>5D </a:t>
            </a:r>
            <a:r>
              <a:rPr lang="de-DE" sz="1050" dirty="0">
                <a:latin typeface="Aller Light" pitchFamily="2" charset="0"/>
              </a:rPr>
              <a:t>Mark </a:t>
            </a:r>
            <a:r>
              <a:rPr lang="de-DE" sz="1050" dirty="0" smtClean="0">
                <a:latin typeface="Aller Light" pitchFamily="2" charset="0"/>
              </a:rPr>
              <a:t>III, 60Da, </a:t>
            </a:r>
            <a:r>
              <a:rPr lang="it-IT" sz="1050" dirty="0" smtClean="0">
                <a:latin typeface="Aller Light" pitchFamily="2" charset="0"/>
              </a:rPr>
              <a:t>G1 X, S100V</a:t>
            </a:r>
            <a:r>
              <a:rPr lang="it-IT" sz="1050" dirty="0">
                <a:latin typeface="Aller Light" pitchFamily="2" charset="0"/>
              </a:rPr>
              <a:t/>
            </a:r>
            <a:br>
              <a:rPr lang="it-IT" sz="1050" dirty="0">
                <a:latin typeface="Aller Light" pitchFamily="2" charset="0"/>
              </a:rPr>
            </a:br>
            <a:r>
              <a:rPr lang="it-IT" sz="1050" dirty="0">
                <a:latin typeface="Aller Light" pitchFamily="2" charset="0"/>
              </a:rPr>
              <a:t>Fuji </a:t>
            </a:r>
            <a:r>
              <a:rPr lang="it-IT" sz="1050" dirty="0" err="1">
                <a:latin typeface="Aller Light" pitchFamily="2" charset="0"/>
              </a:rPr>
              <a:t>FinePix</a:t>
            </a:r>
            <a:r>
              <a:rPr lang="it-IT" sz="1050" dirty="0">
                <a:latin typeface="Aller Light" pitchFamily="2" charset="0"/>
              </a:rPr>
              <a:t> </a:t>
            </a:r>
            <a:r>
              <a:rPr lang="it-IT" sz="1050" dirty="0" smtClean="0">
                <a:latin typeface="Aller Light" pitchFamily="2" charset="0"/>
              </a:rPr>
              <a:t>F505EXR, F605EXR, HS30EXR, HS33EXR, X-S1</a:t>
            </a:r>
            <a:r>
              <a:rPr lang="it-IT" sz="1050" dirty="0">
                <a:latin typeface="Aller Light" pitchFamily="2" charset="0"/>
              </a:rPr>
              <a:t/>
            </a:r>
            <a:br>
              <a:rPr lang="it-IT" sz="1050" dirty="0">
                <a:latin typeface="Aller Light" pitchFamily="2" charset="0"/>
              </a:rPr>
            </a:br>
            <a:r>
              <a:rPr lang="it-IT" sz="1050" dirty="0">
                <a:latin typeface="Aller Light" pitchFamily="2" charset="0"/>
              </a:rPr>
              <a:t>Nikon </a:t>
            </a:r>
            <a:r>
              <a:rPr lang="it-IT" sz="1050" dirty="0" smtClean="0">
                <a:latin typeface="Aller Light" pitchFamily="2" charset="0"/>
              </a:rPr>
              <a:t>D4, D800,  D800E, D3200</a:t>
            </a:r>
          </a:p>
          <a:p>
            <a:r>
              <a:rPr lang="it-IT" sz="1050" dirty="0" smtClean="0">
                <a:latin typeface="Aller Light" pitchFamily="2" charset="0"/>
              </a:rPr>
              <a:t>Fuji </a:t>
            </a:r>
            <a:r>
              <a:rPr lang="it-IT" sz="1050" dirty="0" err="1">
                <a:latin typeface="Aller Light" pitchFamily="2" charset="0"/>
              </a:rPr>
              <a:t>FinePix</a:t>
            </a:r>
            <a:r>
              <a:rPr lang="it-IT" sz="1050" dirty="0">
                <a:latin typeface="Aller Light" pitchFamily="2" charset="0"/>
              </a:rPr>
              <a:t> </a:t>
            </a:r>
            <a:r>
              <a:rPr lang="it-IT" sz="1050" dirty="0" smtClean="0">
                <a:latin typeface="Aller Light" pitchFamily="2" charset="0"/>
              </a:rPr>
              <a:t>F770EXR, F775EXR</a:t>
            </a:r>
            <a:endParaRPr lang="it-IT" sz="1050" dirty="0">
              <a:latin typeface="Aller Light" pitchFamily="2" charset="0"/>
            </a:endParaRPr>
          </a:p>
          <a:p>
            <a:r>
              <a:rPr lang="it-IT" sz="1050" dirty="0" smtClean="0">
                <a:latin typeface="Aller Light" pitchFamily="2" charset="0"/>
              </a:rPr>
              <a:t>Olympus </a:t>
            </a:r>
            <a:r>
              <a:rPr lang="it-IT" sz="1050" dirty="0">
                <a:latin typeface="Aller Light" pitchFamily="2" charset="0"/>
              </a:rPr>
              <a:t>OM-D </a:t>
            </a:r>
            <a:r>
              <a:rPr lang="it-IT" sz="1050" dirty="0" smtClean="0">
                <a:latin typeface="Aller Light" pitchFamily="2" charset="0"/>
              </a:rPr>
              <a:t>EM-5, Panasonic </a:t>
            </a:r>
            <a:r>
              <a:rPr lang="it-IT" sz="1050" dirty="0" err="1">
                <a:latin typeface="Aller Light" pitchFamily="2" charset="0"/>
              </a:rPr>
              <a:t>Lumix</a:t>
            </a:r>
            <a:r>
              <a:rPr lang="it-IT" sz="1050" dirty="0">
                <a:latin typeface="Aller Light" pitchFamily="2" charset="0"/>
              </a:rPr>
              <a:t> DMC-GF5</a:t>
            </a:r>
          </a:p>
          <a:p>
            <a:r>
              <a:rPr lang="it-IT" sz="1050" dirty="0">
                <a:latin typeface="Aller Light" pitchFamily="2" charset="0"/>
              </a:rPr>
              <a:t>Pentax </a:t>
            </a:r>
            <a:r>
              <a:rPr lang="it-IT" sz="1050" dirty="0" smtClean="0">
                <a:latin typeface="Aller Light" pitchFamily="2" charset="0"/>
              </a:rPr>
              <a:t>K-01 ,Samsung NX20, NX210, NX1000</a:t>
            </a:r>
            <a:endParaRPr lang="it-IT" sz="1050" dirty="0">
              <a:latin typeface="Aller Light" pitchFamily="2" charset="0"/>
            </a:endParaRPr>
          </a:p>
          <a:p>
            <a:r>
              <a:rPr lang="it-IT" sz="1050" dirty="0">
                <a:latin typeface="Aller Light" pitchFamily="2" charset="0"/>
              </a:rPr>
              <a:t>Sony Alpha </a:t>
            </a:r>
            <a:r>
              <a:rPr lang="it-IT" sz="1050" dirty="0" smtClean="0">
                <a:latin typeface="Aller Light" pitchFamily="2" charset="0"/>
              </a:rPr>
              <a:t>NEX-VG20, SLT-A57</a:t>
            </a:r>
            <a:endParaRPr lang="it-IT" sz="1050" dirty="0">
              <a:latin typeface="Aller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24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1196752"/>
            <a:ext cx="3672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ller Light" pitchFamily="2" charset="0"/>
              </a:rPr>
              <a:t>PROVA A MONITOR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Il GAMUT di uno spazio colore è il numero/gamma/palette di colori rappresentabili in quello spazio colore.</a:t>
            </a:r>
            <a:br>
              <a:rPr lang="it-IT" sz="1400" dirty="0" smtClean="0">
                <a:latin typeface="Aller Light" pitchFamily="2" charset="0"/>
              </a:rPr>
            </a:br>
            <a:r>
              <a:rPr lang="it-IT" sz="1400" dirty="0" smtClean="0">
                <a:latin typeface="Aller Light" pitchFamily="2" charset="0"/>
              </a:rPr>
              <a:t>Grazie alla prova colore abbiamo un riscontro reale del diverso funzionamento di </a:t>
            </a:r>
            <a:r>
              <a:rPr lang="it-IT" sz="1400" dirty="0" err="1" smtClean="0">
                <a:latin typeface="Aller Light" pitchFamily="2" charset="0"/>
              </a:rPr>
              <a:t>sRGB</a:t>
            </a:r>
            <a:r>
              <a:rPr lang="it-IT" sz="1400" dirty="0" smtClean="0">
                <a:latin typeface="Aller Light" pitchFamily="2" charset="0"/>
              </a:rPr>
              <a:t>, </a:t>
            </a:r>
            <a:r>
              <a:rPr lang="it-IT" sz="1400" dirty="0" err="1" smtClean="0">
                <a:latin typeface="Aller Light" pitchFamily="2" charset="0"/>
              </a:rPr>
              <a:t>AdobeRGB</a:t>
            </a:r>
            <a:r>
              <a:rPr lang="it-IT" sz="1400" dirty="0" smtClean="0">
                <a:latin typeface="Aller Light" pitchFamily="2" charset="0"/>
              </a:rPr>
              <a:t>, </a:t>
            </a:r>
            <a:r>
              <a:rPr lang="it-IT" sz="1400" dirty="0" err="1" smtClean="0">
                <a:latin typeface="Aller Light" pitchFamily="2" charset="0"/>
              </a:rPr>
              <a:t>ProPhotoRGB</a:t>
            </a:r>
            <a:r>
              <a:rPr lang="it-IT" sz="1400" dirty="0" smtClean="0">
                <a:latin typeface="Aller Light" pitchFamily="2" charset="0"/>
              </a:rPr>
              <a:t>, ecc.</a:t>
            </a:r>
          </a:p>
          <a:p>
            <a:endParaRPr lang="it-IT" sz="1400" dirty="0" smtClean="0">
              <a:latin typeface="Aller Light" pitchFamily="2" charset="0"/>
            </a:endParaRPr>
          </a:p>
          <a:p>
            <a:endParaRPr lang="it-IT" sz="1400" dirty="0" smtClean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Le differenze a volte sono molto evidenti ( cieli e/o prati con apparenti uniformità di colore ma in realtà caratterizzati da infinite sfumature diverse, a volte meno e la differenza è visibile solo con molta attenzione: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SRGB</a:t>
            </a:r>
          </a:p>
          <a:p>
            <a:r>
              <a:rPr lang="it-IT" sz="1400" dirty="0" smtClean="0">
                <a:latin typeface="Aller Light" pitchFamily="2" charset="0"/>
              </a:rPr>
              <a:t>ADOBE RGB</a:t>
            </a:r>
          </a:p>
          <a:p>
            <a:r>
              <a:rPr lang="it-IT" sz="1400" dirty="0" smtClean="0">
                <a:latin typeface="Aller Light" pitchFamily="2" charset="0"/>
              </a:rPr>
              <a:t>PROPHOTO RGB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556792"/>
            <a:ext cx="8544667" cy="40411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556792"/>
            <a:ext cx="8544667" cy="40411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7227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LR SOFTPROOFING</a:t>
            </a:r>
            <a:endParaRPr lang="it-IT" b="1" dirty="0">
              <a:ln w="0"/>
              <a:gradFill flip="none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602128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ller Light" pitchFamily="2" charset="0"/>
              </a:rPr>
              <a:t>Approfondire su </a:t>
            </a:r>
            <a:r>
              <a:rPr lang="it-IT" dirty="0">
                <a:latin typeface="Aller Light" pitchFamily="2" charset="0"/>
                <a:hlinkClick r:id="rId5"/>
              </a:rPr>
              <a:t>www.boscarol.com</a:t>
            </a:r>
            <a:r>
              <a:rPr lang="it-IT" dirty="0">
                <a:latin typeface="Aller Light" pitchFamily="2" charset="0"/>
              </a:rPr>
              <a:t> o negli articoli di </a:t>
            </a:r>
            <a:r>
              <a:rPr lang="it-IT" dirty="0">
                <a:latin typeface="Aller Light" pitchFamily="2" charset="0"/>
                <a:hlinkClick r:id="rId6"/>
              </a:rPr>
              <a:t>www.andreaolivotto.com</a:t>
            </a:r>
            <a:r>
              <a:rPr lang="it-IT" dirty="0">
                <a:latin typeface="Aller Light" pitchFamily="2" charset="0"/>
              </a:rPr>
              <a:t>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56792"/>
            <a:ext cx="8544667" cy="40411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317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1196752"/>
            <a:ext cx="4104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ller Light" pitchFamily="2" charset="0"/>
              </a:rPr>
              <a:t>PROVA A MONITOR: come usarla?</a:t>
            </a:r>
          </a:p>
          <a:p>
            <a:endParaRPr lang="it-IT" sz="1400" b="1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Questa novità dovrebbe consentirci di ottenere una immagine di miglior aspetto in stampa e/o esportazione.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400" b="1" dirty="0" smtClean="0">
                <a:latin typeface="Aller Light" pitchFamily="2" charset="0"/>
              </a:rPr>
              <a:t>WORKFLOW INDICATIVO</a:t>
            </a:r>
          </a:p>
          <a:p>
            <a:r>
              <a:rPr lang="it-IT" sz="1400" dirty="0" smtClean="0">
                <a:latin typeface="Aller Light" pitchFamily="2" charset="0"/>
              </a:rPr>
              <a:t>1) Sviluppo standard</a:t>
            </a:r>
          </a:p>
          <a:p>
            <a:r>
              <a:rPr lang="it-IT" sz="1400" dirty="0" smtClean="0">
                <a:latin typeface="Aller Light" pitchFamily="2" charset="0"/>
              </a:rPr>
              <a:t>2) Attivazione Prova Colore</a:t>
            </a:r>
          </a:p>
          <a:p>
            <a:r>
              <a:rPr lang="it-IT" sz="1400" dirty="0" smtClean="0">
                <a:latin typeface="Aller Light" pitchFamily="2" charset="0"/>
              </a:rPr>
              <a:t>3) Scelta profilo e/o intento</a:t>
            </a:r>
          </a:p>
          <a:p>
            <a:pPr marL="342900" indent="-342900">
              <a:buAutoNum type="arabicParenR"/>
            </a:pPr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Creazione manuale copia virtuale o su suggerimento di LR che prende nome e specifiche del profilo scelto</a:t>
            </a:r>
          </a:p>
          <a:p>
            <a:pPr marL="342900" indent="-342900">
              <a:buAutoNum type="arabicParenR"/>
            </a:pPr>
            <a:endParaRPr lang="it-IT" sz="1400" dirty="0" smtClean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4)  Modifica impostazioni immagine lasciando la Prova Colore attiva ( saturazione canali RGB, ecc.) </a:t>
            </a:r>
          </a:p>
          <a:p>
            <a:r>
              <a:rPr lang="it-IT" sz="1400" dirty="0" smtClean="0">
                <a:latin typeface="Aller Light" pitchFamily="2" charset="0"/>
              </a:rPr>
              <a:t>5) Disattivare la Prova Colore</a:t>
            </a:r>
          </a:p>
          <a:p>
            <a:r>
              <a:rPr lang="it-IT" sz="1400" dirty="0" smtClean="0">
                <a:latin typeface="Aller Light" pitchFamily="2" charset="0"/>
              </a:rPr>
              <a:t>6) Esportare o stampare l’immagine</a:t>
            </a:r>
          </a:p>
          <a:p>
            <a:r>
              <a:rPr lang="it-IT" sz="1400" dirty="0" smtClean="0">
                <a:latin typeface="Aller Light" pitchFamily="2" charset="0"/>
              </a:rPr>
              <a:t/>
            </a:r>
            <a:br>
              <a:rPr lang="it-IT" sz="1400" dirty="0" smtClean="0">
                <a:latin typeface="Aller Light" pitchFamily="2" charset="0"/>
              </a:rPr>
            </a:br>
            <a:r>
              <a:rPr lang="it-IT" sz="1400" dirty="0" smtClean="0">
                <a:latin typeface="Aller Light" pitchFamily="2" charset="0"/>
              </a:rPr>
              <a:t>7) Eventualmente eliminare copia virtuale o inserirla in raccolta foto stampate</a:t>
            </a:r>
            <a:endParaRPr lang="it-IT" sz="1400" dirty="0">
              <a:latin typeface="Aller Light" pitchFamily="2" charset="0"/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7227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LR SOFTPROOFING</a:t>
            </a:r>
            <a:endParaRPr lang="it-IT" b="1" dirty="0">
              <a:ln w="0"/>
              <a:gradFill flip="none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377969"/>
            <a:ext cx="4392488" cy="5333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112" y="2221632"/>
            <a:ext cx="3632200" cy="3238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780928"/>
            <a:ext cx="4419600" cy="130175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569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7" y="1559332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ller Light" pitchFamily="2" charset="0"/>
              </a:rPr>
              <a:t>News 27 aprile 2012</a:t>
            </a:r>
          </a:p>
          <a:p>
            <a:endParaRPr lang="it-IT" dirty="0">
              <a:solidFill>
                <a:srgbClr val="FF0000"/>
              </a:solidFill>
              <a:latin typeface="Aller Light" pitchFamily="2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Aller Light" pitchFamily="2" charset="0"/>
              </a:rPr>
              <a:t>Esce LR 4.RC2 che non solo aggiunge fotocamere di RAW supportati e corregge alcuni bug presenti nella versione precedenti, ma aggiunge anche qualche nuova funzionalità che arricchisce quanto già illustrato:</a:t>
            </a:r>
          </a:p>
          <a:p>
            <a:endParaRPr lang="it-IT" dirty="0">
              <a:solidFill>
                <a:srgbClr val="FF0000"/>
              </a:solidFill>
              <a:latin typeface="Aller Light" pitchFamily="2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Aller Light" pitchFamily="2" charset="0"/>
              </a:rPr>
              <a:t>1) CORREZIONE DELLE ABERRAZIONI CROMATICHE</a:t>
            </a:r>
          </a:p>
          <a:p>
            <a:r>
              <a:rPr lang="it-IT" dirty="0" smtClean="0">
                <a:solidFill>
                  <a:srgbClr val="FF0000"/>
                </a:solidFill>
                <a:latin typeface="Aller Light" pitchFamily="2" charset="0"/>
              </a:rPr>
              <a:t>2) CORREZIONE ABERRAZIONI IN PENNELLO LOCALE</a:t>
            </a:r>
          </a:p>
          <a:p>
            <a:r>
              <a:rPr lang="it-IT" dirty="0" smtClean="0">
                <a:solidFill>
                  <a:srgbClr val="FF0000"/>
                </a:solidFill>
                <a:latin typeface="Aller Light" pitchFamily="2" charset="0"/>
              </a:rPr>
              <a:t>3) Modifica diretta file TIFF (HDR di PS) anche 32bit direttamente in SVILUPPO</a:t>
            </a:r>
          </a:p>
          <a:p>
            <a:r>
              <a:rPr lang="it-IT" dirty="0" smtClean="0">
                <a:solidFill>
                  <a:srgbClr val="FF0000"/>
                </a:solidFill>
                <a:latin typeface="Aller Light" pitchFamily="2" charset="0"/>
              </a:rPr>
              <a:t>4) Esportazione di LIBRI IMPAGINATI anche in formato JPEG</a:t>
            </a:r>
          </a:p>
          <a:p>
            <a:endParaRPr lang="it-IT" dirty="0">
              <a:solidFill>
                <a:srgbClr val="FF0000"/>
              </a:solidFill>
              <a:latin typeface="Aller Light" pitchFamily="2" charset="0"/>
            </a:endParaRPr>
          </a:p>
          <a:p>
            <a:endParaRPr lang="it-IT" dirty="0" smtClean="0">
              <a:solidFill>
                <a:srgbClr val="FF0000"/>
              </a:solidFill>
              <a:latin typeface="Aller Light" pitchFamily="2" charset="0"/>
            </a:endParaRPr>
          </a:p>
          <a:p>
            <a:endParaRPr lang="it-IT" dirty="0" smtClean="0">
              <a:solidFill>
                <a:srgbClr val="FF0000"/>
              </a:solidFill>
              <a:latin typeface="Aller Light" pitchFamily="2" charset="0"/>
            </a:endParaRPr>
          </a:p>
          <a:p>
            <a:endParaRPr lang="it-IT" dirty="0">
              <a:solidFill>
                <a:srgbClr val="FF0000"/>
              </a:solidFill>
              <a:latin typeface="Aller Light" pitchFamily="2" charset="0"/>
            </a:endParaRPr>
          </a:p>
          <a:p>
            <a:endParaRPr lang="it-IT" dirty="0" smtClean="0">
              <a:solidFill>
                <a:srgbClr val="FF0000"/>
              </a:solidFill>
              <a:latin typeface="Aller Light" pitchFamily="2" charset="0"/>
            </a:endParaRPr>
          </a:p>
          <a:p>
            <a:endParaRPr lang="it-IT" dirty="0">
              <a:solidFill>
                <a:srgbClr val="FF0000"/>
              </a:solidFill>
              <a:latin typeface="Aller Light" pitchFamily="2" charset="0"/>
            </a:endParaRPr>
          </a:p>
          <a:p>
            <a:endParaRPr lang="it-IT" dirty="0" smtClean="0">
              <a:solidFill>
                <a:srgbClr val="FF0000"/>
              </a:solidFill>
              <a:latin typeface="Aller Light" pitchFamily="2" charset="0"/>
            </a:endParaRPr>
          </a:p>
          <a:p>
            <a:endParaRPr lang="it-IT" dirty="0">
              <a:solidFill>
                <a:srgbClr val="FF0000"/>
              </a:solidFill>
              <a:latin typeface="Aller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95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55" y="1340768"/>
            <a:ext cx="2905639" cy="51238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456" y="1340768"/>
            <a:ext cx="2905639" cy="51238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043608" y="4365104"/>
            <a:ext cx="2088232" cy="3600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076056" y="2708920"/>
            <a:ext cx="2448272" cy="219624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624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9" y="1268760"/>
            <a:ext cx="8028384" cy="5017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946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340768"/>
            <a:ext cx="8143597" cy="50897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879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340768"/>
            <a:ext cx="8143597" cy="50897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790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340768"/>
            <a:ext cx="8143597" cy="50897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959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napshot.p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24" y="0"/>
            <a:ext cx="938076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82700" y="2636912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ller Light" pitchFamily="2" charset="0"/>
              </a:rPr>
              <a:t>Grazie per l’attenzione.</a:t>
            </a:r>
          </a:p>
          <a:p>
            <a:endParaRPr lang="it-IT" b="1" dirty="0">
              <a:latin typeface="Aller Light" pitchFamily="2" charset="0"/>
            </a:endParaRPr>
          </a:p>
          <a:p>
            <a:r>
              <a:rPr lang="it-IT" b="1" dirty="0" smtClean="0">
                <a:latin typeface="Aller Light" pitchFamily="2" charset="0"/>
              </a:rPr>
              <a:t>Luigi Dorigo</a:t>
            </a:r>
          </a:p>
          <a:p>
            <a:endParaRPr lang="it-IT" b="1" dirty="0">
              <a:latin typeface="Aller Light" pitchFamily="2" charset="0"/>
            </a:endParaRPr>
          </a:p>
          <a:p>
            <a:endParaRPr lang="it-IT" b="1" dirty="0" smtClean="0">
              <a:latin typeface="Aller Light" pitchFamily="2" charset="0"/>
            </a:endParaRPr>
          </a:p>
          <a:p>
            <a:r>
              <a:rPr lang="it-IT" b="1" dirty="0" smtClean="0">
                <a:latin typeface="Aller Light" pitchFamily="2" charset="0"/>
              </a:rPr>
              <a:t>www.lavitaintorno.it</a:t>
            </a:r>
          </a:p>
          <a:p>
            <a:r>
              <a:rPr lang="it-IT" b="1" dirty="0" smtClean="0">
                <a:latin typeface="Aller Light" pitchFamily="2" charset="0"/>
              </a:rPr>
              <a:t>www.fotousato.com</a:t>
            </a:r>
            <a:endParaRPr lang="it-IT" sz="1400" i="1" dirty="0" smtClean="0">
              <a:latin typeface="Aller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65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91680" y="5733256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3.0 ( 3.6 )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6176" y="5733256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4.0 ( </a:t>
            </a:r>
            <a:r>
              <a:rPr lang="it-IT" sz="2000" dirty="0" smtClean="0">
                <a:latin typeface="Aller Light" pitchFamily="2" charset="0"/>
                <a:hlinkClick r:id="rId3" action="ppaction://hlinkfile"/>
              </a:rPr>
              <a:t>4.1rc2</a:t>
            </a:r>
            <a:r>
              <a:rPr lang="it-IT" sz="2000" dirty="0" smtClean="0">
                <a:latin typeface="Aller Light" pitchFamily="2" charset="0"/>
              </a:rPr>
              <a:t> )</a:t>
            </a:r>
            <a:endParaRPr lang="it-IT" sz="2000" dirty="0">
              <a:latin typeface="Aller Light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32" y="1700808"/>
            <a:ext cx="4111149" cy="25694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32" y="4645104"/>
            <a:ext cx="4572011" cy="2086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323" y="1700808"/>
            <a:ext cx="4111149" cy="25694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5" y="5316074"/>
            <a:ext cx="4572011" cy="2086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2" name="Connettore 2 11"/>
          <p:cNvCxnSpPr/>
          <p:nvPr/>
        </p:nvCxnSpPr>
        <p:spPr>
          <a:xfrm flipH="1">
            <a:off x="7611384" y="1916832"/>
            <a:ext cx="849048" cy="3240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3131841" y="1916832"/>
            <a:ext cx="633024" cy="2520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5292080" y="4960310"/>
            <a:ext cx="1152128" cy="92013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978920" y="6347918"/>
            <a:ext cx="996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libreria</a:t>
            </a:r>
            <a:endParaRPr lang="it-IT" sz="2000" dirty="0">
              <a:latin typeface="Aller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10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84619" y="6305230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3.0 ( 3.6 )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49115" y="6305230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4.0 ( 4.1rc2 )</a:t>
            </a:r>
            <a:endParaRPr lang="it-IT" sz="2000" dirty="0">
              <a:latin typeface="Aller Light" pitchFamily="2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96752"/>
            <a:ext cx="3156585" cy="42990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606" y="1196752"/>
            <a:ext cx="3156585" cy="42990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" name="Rettangolo 19"/>
          <p:cNvSpPr/>
          <p:nvPr/>
        </p:nvSpPr>
        <p:spPr>
          <a:xfrm>
            <a:off x="5868144" y="4905164"/>
            <a:ext cx="2304256" cy="2520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92" y="1138806"/>
            <a:ext cx="3191031" cy="49823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382" y="1176205"/>
            <a:ext cx="3191031" cy="49823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" name="Rettangolo 20"/>
          <p:cNvSpPr/>
          <p:nvPr/>
        </p:nvSpPr>
        <p:spPr>
          <a:xfrm>
            <a:off x="827584" y="3501009"/>
            <a:ext cx="7488832" cy="153016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978920" y="6347918"/>
            <a:ext cx="996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libreria</a:t>
            </a:r>
            <a:endParaRPr lang="it-IT" sz="2000" dirty="0">
              <a:latin typeface="Aller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67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91680" y="5733256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3.0 ( 3.6 )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6176" y="5733256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4.0 ( 4.1rc2 )</a:t>
            </a:r>
            <a:endParaRPr lang="it-IT" sz="2000" dirty="0">
              <a:latin typeface="Aller Light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72816"/>
            <a:ext cx="3741994" cy="25971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772816"/>
            <a:ext cx="3741994" cy="25971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467544" y="479715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ller Light" pitchFamily="2" charset="0"/>
              </a:rPr>
              <a:t>Supporto ai video migliorato, ora non solo limitato all’organizzazione:</a:t>
            </a:r>
            <a:br>
              <a:rPr lang="it-IT" sz="1400" dirty="0" smtClean="0">
                <a:latin typeface="Aller Light" pitchFamily="2" charset="0"/>
              </a:rPr>
            </a:br>
            <a:r>
              <a:rPr lang="it-IT" sz="1400" i="1" dirty="0" smtClean="0">
                <a:latin typeface="Aller Light" pitchFamily="2" charset="0"/>
              </a:rPr>
              <a:t>«Organizzate</a:t>
            </a:r>
            <a:r>
              <a:rPr lang="it-IT" sz="1400" i="1" dirty="0">
                <a:latin typeface="Aller Light" pitchFamily="2" charset="0"/>
              </a:rPr>
              <a:t>, visualizzate e correggete le clip video. Riproducete e ritagliate le clip, estraete le immagini fisse o regolate le clip con lo strumento Sviluppo rapido</a:t>
            </a:r>
            <a:r>
              <a:rPr lang="it-IT" sz="1400" i="1" dirty="0" smtClean="0">
                <a:latin typeface="Aller Light" pitchFamily="2" charset="0"/>
              </a:rPr>
              <a:t>.»</a:t>
            </a:r>
            <a:endParaRPr lang="it-IT" sz="1400" i="1" dirty="0">
              <a:latin typeface="Aller Light" pitchFamily="2" charset="0"/>
            </a:endParaRPr>
          </a:p>
          <a:p>
            <a:endParaRPr lang="it-IT" sz="1400" dirty="0">
              <a:latin typeface="Aller Light" pitchFamily="2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436096" y="3861048"/>
            <a:ext cx="1728192" cy="7200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978920" y="6347918"/>
            <a:ext cx="996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libreria</a:t>
            </a:r>
            <a:endParaRPr lang="it-IT" sz="2000" dirty="0">
              <a:latin typeface="Aller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97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14293" y="6269250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3.0 ( 3.6 )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78789" y="6269250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4.0 ( 4.1rc2 )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635896" y="1340768"/>
            <a:ext cx="532859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ller Light" pitchFamily="2" charset="0"/>
              </a:rPr>
              <a:t>USO DEI FILE .DNG POTENZIATO</a:t>
            </a:r>
          </a:p>
          <a:p>
            <a:r>
              <a:rPr lang="it-IT" sz="1400" dirty="0" smtClean="0">
                <a:latin typeface="Aller Light" pitchFamily="2" charset="0"/>
              </a:rPr>
              <a:t>Il formato .DNG Digital </a:t>
            </a:r>
            <a:r>
              <a:rPr lang="it-IT" sz="1400" dirty="0" err="1">
                <a:latin typeface="Aller Light" pitchFamily="2" charset="0"/>
              </a:rPr>
              <a:t>NeGative</a:t>
            </a:r>
            <a:r>
              <a:rPr lang="it-IT" sz="1400" dirty="0">
                <a:latin typeface="Aller Light" pitchFamily="2" charset="0"/>
              </a:rPr>
              <a:t>) è un formato </a:t>
            </a:r>
            <a:r>
              <a:rPr lang="it-IT" sz="1400" dirty="0" err="1">
                <a:latin typeface="Aller Light" pitchFamily="2" charset="0"/>
              </a:rPr>
              <a:t>raw</a:t>
            </a:r>
            <a:r>
              <a:rPr lang="it-IT" sz="1400" dirty="0">
                <a:latin typeface="Aller Light" pitchFamily="2" charset="0"/>
              </a:rPr>
              <a:t> pubblico sviluppato da Adobe</a:t>
            </a:r>
            <a:r>
              <a:rPr lang="it-IT" sz="1400" dirty="0" smtClean="0">
                <a:latin typeface="Aller Light" pitchFamily="2" charset="0"/>
              </a:rPr>
              <a:t>. Lo </a:t>
            </a:r>
            <a:r>
              <a:rPr lang="it-IT" sz="1400" dirty="0">
                <a:latin typeface="Aller Light" pitchFamily="2" charset="0"/>
              </a:rPr>
              <a:t>scopo è quello di rendere più semplice lavorare con i file </a:t>
            </a:r>
            <a:r>
              <a:rPr lang="it-IT" sz="1400" dirty="0" err="1">
                <a:latin typeface="Aller Light" pitchFamily="2" charset="0"/>
              </a:rPr>
              <a:t>raw</a:t>
            </a:r>
            <a:r>
              <a:rPr lang="it-IT" sz="1400" dirty="0">
                <a:latin typeface="Aller Light" pitchFamily="2" charset="0"/>
              </a:rPr>
              <a:t> senza dover creare un nuovo importatore per ogni formato “inventato” da un produttore. </a:t>
            </a:r>
            <a:endParaRPr lang="it-IT" sz="1400" dirty="0" smtClean="0">
              <a:latin typeface="Aller Light" pitchFamily="2" charset="0"/>
            </a:endParaRPr>
          </a:p>
          <a:p>
            <a:endParaRPr lang="it-IT" sz="1400" b="1" dirty="0">
              <a:latin typeface="Aller Light" pitchFamily="2" charset="0"/>
            </a:endParaRPr>
          </a:p>
          <a:p>
            <a:r>
              <a:rPr lang="it-IT" sz="1200" b="1" dirty="0" smtClean="0">
                <a:latin typeface="Aller Light" pitchFamily="2" charset="0"/>
              </a:rPr>
              <a:t>Vantaggi  (e Svantaggi ) DNG</a:t>
            </a:r>
            <a:endParaRPr lang="it-IT" sz="1200" b="1" dirty="0">
              <a:latin typeface="Aller Light" pitchFamily="2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200" dirty="0" smtClean="0">
                <a:latin typeface="Aller Light" pitchFamily="2" charset="0"/>
              </a:rPr>
              <a:t>Poter </a:t>
            </a:r>
            <a:r>
              <a:rPr lang="it-IT" sz="1200" dirty="0">
                <a:latin typeface="Aller Light" pitchFamily="2" charset="0"/>
              </a:rPr>
              <a:t>includere il file </a:t>
            </a:r>
            <a:r>
              <a:rPr lang="it-IT" sz="1200" dirty="0" err="1">
                <a:latin typeface="Aller Light" pitchFamily="2" charset="0"/>
              </a:rPr>
              <a:t>raw</a:t>
            </a:r>
            <a:r>
              <a:rPr lang="it-IT" sz="1200" dirty="0">
                <a:latin typeface="Aller Light" pitchFamily="2" charset="0"/>
              </a:rPr>
              <a:t> originale all’interno ed estrarlo quando </a:t>
            </a:r>
            <a:r>
              <a:rPr lang="it-IT" sz="1200" dirty="0" smtClean="0">
                <a:latin typeface="Aller Light" pitchFamily="2" charset="0"/>
              </a:rPr>
              <a:t>serve ( con ovvia occupazione dello spazio ); </a:t>
            </a:r>
            <a:endParaRPr lang="it-IT" sz="1200" dirty="0">
              <a:latin typeface="Aller Light" pitchFamily="2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200" dirty="0" smtClean="0">
                <a:latin typeface="Aller Light" pitchFamily="2" charset="0"/>
              </a:rPr>
              <a:t>Normalmente </a:t>
            </a:r>
            <a:r>
              <a:rPr lang="it-IT" sz="1200" dirty="0">
                <a:latin typeface="Aller Light" pitchFamily="2" charset="0"/>
              </a:rPr>
              <a:t>i file DNG sono di dimensioni minori rispetto all’equivalente RAW </a:t>
            </a:r>
            <a:r>
              <a:rPr lang="it-IT" sz="1200" dirty="0" smtClean="0">
                <a:latin typeface="Aller Light" pitchFamily="2" charset="0"/>
              </a:rPr>
              <a:t>proprietario ( hanno anche un efficiente algoritmo di tipo </a:t>
            </a:r>
            <a:r>
              <a:rPr lang="it-IT" sz="1200" dirty="0" err="1" smtClean="0">
                <a:latin typeface="Aller Light" pitchFamily="2" charset="0"/>
              </a:rPr>
              <a:t>lossy</a:t>
            </a:r>
            <a:r>
              <a:rPr lang="it-IT" sz="1200" dirty="0" smtClean="0">
                <a:latin typeface="Aller Light" pitchFamily="2" charset="0"/>
              </a:rPr>
              <a:t> che però comporta perdita di informazioni );</a:t>
            </a:r>
            <a:endParaRPr lang="it-IT" sz="1200" dirty="0">
              <a:latin typeface="Aller Light" pitchFamily="2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200" dirty="0">
                <a:latin typeface="Aller Light" pitchFamily="2" charset="0"/>
              </a:rPr>
              <a:t>L’uso del formato DNG consente di lavorare subito con tutti i software che lo supportano senza dover aspettare </a:t>
            </a:r>
            <a:r>
              <a:rPr lang="it-IT" sz="1200" dirty="0" smtClean="0">
                <a:latin typeface="Aller Light" pitchFamily="2" charset="0"/>
              </a:rPr>
              <a:t>aggiornamenti ( o meglio, bisogna aspettare gli aggiornamenti di Adobe per le nuove versioni di RAW );</a:t>
            </a:r>
            <a:endParaRPr lang="it-IT" sz="1200" dirty="0">
              <a:latin typeface="Aller Light" pitchFamily="2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200" dirty="0">
                <a:latin typeface="Aller Light" pitchFamily="2" charset="0"/>
              </a:rPr>
              <a:t>I cambiamenti possono essere scritti all’interno del file, mantenendo le informazioni originali, anziché su un file o un database con rischio di perdita o </a:t>
            </a:r>
            <a:r>
              <a:rPr lang="it-IT" sz="1200" dirty="0" smtClean="0">
                <a:latin typeface="Aller Light" pitchFamily="2" charset="0"/>
              </a:rPr>
              <a:t>corruzione ( la conversione richiede comunque tempo extra ).</a:t>
            </a:r>
            <a:endParaRPr lang="it-IT" sz="1200" dirty="0">
              <a:latin typeface="Aller 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sz="1400" dirty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… segue</a:t>
            </a:r>
            <a:endParaRPr lang="it-IT" sz="1400" dirty="0">
              <a:latin typeface="Aller Light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978920" y="6347918"/>
            <a:ext cx="996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libreria</a:t>
            </a:r>
            <a:endParaRPr lang="it-IT" sz="2000" dirty="0">
              <a:latin typeface="Aller Light" pitchFamily="2" charset="0"/>
            </a:endParaRPr>
          </a:p>
        </p:txBody>
      </p:sp>
      <p:pic>
        <p:nvPicPr>
          <p:cNvPr id="1026" name="Picture 2" descr="C:\Users\Utente\Desktop\500px-DNG_tm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594" y="1399291"/>
            <a:ext cx="2381251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13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14293" y="6269250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3.0 ( 3.6 )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78789" y="6269250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4.0 ( 4.1rc2 )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635896" y="1340768"/>
            <a:ext cx="5328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ller Light" pitchFamily="2" charset="0"/>
              </a:rPr>
              <a:t>USO DEI FILE .DNG POTENZIATO</a:t>
            </a:r>
          </a:p>
          <a:p>
            <a:endParaRPr lang="it-IT" sz="1400" b="1" dirty="0" smtClean="0">
              <a:latin typeface="Aller Light" pitchFamily="2" charset="0"/>
            </a:endParaRPr>
          </a:p>
          <a:p>
            <a:r>
              <a:rPr lang="it-IT" sz="1400" dirty="0" smtClean="0">
                <a:latin typeface="Aller Light" pitchFamily="2" charset="0"/>
              </a:rPr>
              <a:t>Con Lightroom 4 ( e Photoshop CS6 con il plug-in CR ) si può usare la versione 1.4 del formato DNG che include alcune nuove funzionalità:</a:t>
            </a:r>
          </a:p>
          <a:p>
            <a:endParaRPr lang="it-IT" sz="1400" dirty="0">
              <a:latin typeface="Aller Light" pitchFamily="2" charset="0"/>
            </a:endParaRPr>
          </a:p>
          <a:p>
            <a:r>
              <a:rPr lang="it-IT" sz="1200" b="1" dirty="0" smtClean="0">
                <a:latin typeface="Aller Light" pitchFamily="2" charset="0"/>
              </a:rPr>
              <a:t>1) Dati di caricamento rapido </a:t>
            </a:r>
          </a:p>
          <a:p>
            <a:r>
              <a:rPr lang="it-IT" sz="1200" dirty="0" smtClean="0">
                <a:latin typeface="Aller Light" pitchFamily="2" charset="0"/>
              </a:rPr>
              <a:t>Porta appresso una maggior dimensione di file finale tuttavia, incorpora parte delle informazioni di anteprima 1:1 per l’uso con il modulo Sviluppo ove risulterebbe così più performante;</a:t>
            </a:r>
            <a:br>
              <a:rPr lang="it-IT" sz="1200" dirty="0" smtClean="0">
                <a:latin typeface="Aller Light" pitchFamily="2" charset="0"/>
              </a:rPr>
            </a:br>
            <a:r>
              <a:rPr lang="it-IT" sz="1200" dirty="0" smtClean="0">
                <a:latin typeface="Aller Light" pitchFamily="2" charset="0"/>
              </a:rPr>
              <a:t>((( 6/8 volte passaggi più rapidi secondo gli ingegneri Adobe )))</a:t>
            </a:r>
          </a:p>
          <a:p>
            <a:endParaRPr lang="it-IT" sz="1200" dirty="0">
              <a:latin typeface="Aller Light" pitchFamily="2" charset="0"/>
            </a:endParaRPr>
          </a:p>
          <a:p>
            <a:r>
              <a:rPr lang="it-IT" sz="1200" b="1" dirty="0" smtClean="0">
                <a:latin typeface="Aller Light" pitchFamily="2" charset="0"/>
              </a:rPr>
              <a:t>2) Compressione con perdita</a:t>
            </a:r>
          </a:p>
          <a:p>
            <a:r>
              <a:rPr lang="it-IT" sz="1200" dirty="0" smtClean="0">
                <a:latin typeface="Aller Light" pitchFamily="2" charset="0"/>
              </a:rPr>
              <a:t>Riduce notevolmente le dimensioni del file ma con dei compromessi significativi sulla qualità del file;</a:t>
            </a:r>
            <a:br>
              <a:rPr lang="it-IT" sz="1200" dirty="0" smtClean="0">
                <a:latin typeface="Aller Light" pitchFamily="2" charset="0"/>
              </a:rPr>
            </a:br>
            <a:r>
              <a:rPr lang="it-IT" sz="1200" dirty="0">
                <a:latin typeface="Aller Light" pitchFamily="2" charset="0"/>
              </a:rPr>
              <a:t>((( </a:t>
            </a:r>
            <a:r>
              <a:rPr lang="it-IT" sz="1200" dirty="0" smtClean="0">
                <a:latin typeface="Aller Light" pitchFamily="2" charset="0"/>
              </a:rPr>
              <a:t>Riduzione spazio fino a ¼ del file originale mantenendo il file a 8bit tipo un jpeg, tuttavia rispetto a questo sarà possibile WB, cambio spazio colore e recupero luci/ombre: ottima funzionalità in casi d’uso di migliaia di foto )))</a:t>
            </a:r>
            <a:br>
              <a:rPr lang="it-IT" sz="1200" dirty="0" smtClean="0">
                <a:latin typeface="Aller Light" pitchFamily="2" charset="0"/>
              </a:rPr>
            </a:br>
            <a:endParaRPr lang="it-IT" sz="1200" dirty="0">
              <a:latin typeface="Aller Light" pitchFamily="2" charset="0"/>
            </a:endParaRPr>
          </a:p>
          <a:p>
            <a:r>
              <a:rPr lang="it-IT" sz="1200" b="1" dirty="0" smtClean="0">
                <a:latin typeface="Aller Light" pitchFamily="2" charset="0"/>
              </a:rPr>
              <a:t>3) DNG di tipo «</a:t>
            </a:r>
            <a:r>
              <a:rPr lang="it-IT" sz="1200" b="1" dirty="0" err="1" smtClean="0">
                <a:latin typeface="Aller Light" pitchFamily="2" charset="0"/>
              </a:rPr>
              <a:t>tiled</a:t>
            </a:r>
            <a:r>
              <a:rPr lang="it-IT" sz="1200" b="1" dirty="0" smtClean="0">
                <a:latin typeface="Aller Light" pitchFamily="2" charset="0"/>
              </a:rPr>
              <a:t>»</a:t>
            </a:r>
            <a:r>
              <a:rPr lang="it-IT" sz="1200" dirty="0" smtClean="0">
                <a:latin typeface="Aller Light" pitchFamily="2" charset="0"/>
              </a:rPr>
              <a:t/>
            </a:r>
            <a:br>
              <a:rPr lang="it-IT" sz="1200" dirty="0" smtClean="0">
                <a:latin typeface="Aller Light" pitchFamily="2" charset="0"/>
              </a:rPr>
            </a:br>
            <a:r>
              <a:rPr lang="it-IT" sz="1200" dirty="0" smtClean="0">
                <a:latin typeface="Aller Light" pitchFamily="2" charset="0"/>
              </a:rPr>
              <a:t>I file sono creati con suddivisioni interne strutturate in modo tale da permettere un processo di lettura/demosaicizzazione e scrittura ( il DNG si porta appresso le informazioni ) più rapido utilizzando gli attuali e futuri processori </a:t>
            </a:r>
            <a:r>
              <a:rPr lang="it-IT" sz="1200" dirty="0" err="1" smtClean="0">
                <a:latin typeface="Aller Light" pitchFamily="2" charset="0"/>
              </a:rPr>
              <a:t>multicore</a:t>
            </a:r>
            <a:r>
              <a:rPr lang="it-IT" sz="1200" dirty="0" smtClean="0">
                <a:latin typeface="Aller Light" pitchFamily="2" charset="0"/>
              </a:rPr>
              <a:t>.</a:t>
            </a:r>
          </a:p>
          <a:p>
            <a:r>
              <a:rPr lang="it-IT" sz="1200" dirty="0">
                <a:latin typeface="Aller Light" pitchFamily="2" charset="0"/>
              </a:rPr>
              <a:t>((( </a:t>
            </a:r>
            <a:r>
              <a:rPr lang="it-IT" sz="1200" dirty="0" smtClean="0">
                <a:latin typeface="Aller Light" pitchFamily="2" charset="0"/>
              </a:rPr>
              <a:t>dipende da </a:t>
            </a:r>
            <a:r>
              <a:rPr lang="it-IT" sz="1200" dirty="0" err="1" smtClean="0">
                <a:latin typeface="Aller Light" pitchFamily="2" charset="0"/>
              </a:rPr>
              <a:t>n.core</a:t>
            </a:r>
            <a:r>
              <a:rPr lang="it-IT" sz="1200" dirty="0" smtClean="0">
                <a:latin typeface="Aller Light" pitchFamily="2" charset="0"/>
              </a:rPr>
              <a:t>/suddivisioni ma circa 1/3 del tempo </a:t>
            </a:r>
            <a:r>
              <a:rPr lang="it-IT" sz="1200" dirty="0">
                <a:latin typeface="Aller Light" pitchFamily="2" charset="0"/>
              </a:rPr>
              <a:t>)))</a:t>
            </a:r>
            <a:endParaRPr lang="it-IT" sz="1200" dirty="0" smtClean="0">
              <a:latin typeface="Aller Light" pitchFamily="2" charset="0"/>
            </a:endParaRPr>
          </a:p>
          <a:p>
            <a:endParaRPr lang="it-IT" sz="1400" dirty="0">
              <a:latin typeface="Aller Light" pitchFamily="2" charset="0"/>
            </a:endParaRPr>
          </a:p>
          <a:p>
            <a:endParaRPr lang="it-IT" sz="1400" b="1" dirty="0" smtClean="0">
              <a:latin typeface="Aller Light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978920" y="6347918"/>
            <a:ext cx="996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libreria</a:t>
            </a:r>
            <a:endParaRPr lang="it-IT" sz="2000" dirty="0">
              <a:latin typeface="Aller Light" pitchFamily="2" charset="0"/>
            </a:endParaRPr>
          </a:p>
        </p:txBody>
      </p:sp>
      <p:pic>
        <p:nvPicPr>
          <p:cNvPr id="8" name="Picture 2" descr="C:\Users\Utente\Desktop\500px-DNG_tm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594" y="1399291"/>
            <a:ext cx="2381251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40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91680" y="5733256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3.0 ( 3.6 )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6176" y="5733256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4.0 ( </a:t>
            </a:r>
            <a:r>
              <a:rPr lang="it-IT" sz="2000" dirty="0" smtClean="0">
                <a:latin typeface="Aller Light" pitchFamily="2" charset="0"/>
                <a:hlinkClick r:id="rId3" action="ppaction://hlinkfile"/>
              </a:rPr>
              <a:t>4.1rc2</a:t>
            </a:r>
            <a:r>
              <a:rPr lang="it-IT" sz="2000" dirty="0" smtClean="0">
                <a:latin typeface="Aller Light" pitchFamily="2" charset="0"/>
              </a:rPr>
              <a:t>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19872" y="1340768"/>
            <a:ext cx="554461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latin typeface="Aller Light" pitchFamily="2" charset="0"/>
              </a:rPr>
              <a:t>Pubblicazione di video su </a:t>
            </a:r>
            <a:r>
              <a:rPr lang="it-IT" sz="1400" dirty="0" smtClean="0">
                <a:latin typeface="Aller Light" pitchFamily="2" charset="0"/>
              </a:rPr>
              <a:t>Facebook </a:t>
            </a:r>
            <a:r>
              <a:rPr lang="it-IT" sz="1400" dirty="0">
                <a:latin typeface="Aller Light" pitchFamily="2" charset="0"/>
              </a:rPr>
              <a:t>o </a:t>
            </a:r>
            <a:r>
              <a:rPr lang="it-IT" sz="1400" dirty="0" err="1" smtClean="0">
                <a:latin typeface="Aller Light" pitchFamily="2" charset="0"/>
              </a:rPr>
              <a:t>Flickr</a:t>
            </a:r>
            <a:endParaRPr lang="it-IT" sz="1400" dirty="0" smtClean="0">
              <a:latin typeface="Aller 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latin typeface="Aller Light" pitchFamily="2" charset="0"/>
              </a:rPr>
              <a:t>Pubblicazione di servizi diversi ( </a:t>
            </a:r>
            <a:r>
              <a:rPr lang="it-IT" sz="1400" dirty="0" err="1" smtClean="0">
                <a:latin typeface="Aller Light" pitchFamily="2" charset="0"/>
              </a:rPr>
              <a:t>Revel</a:t>
            </a:r>
            <a:r>
              <a:rPr lang="it-IT" sz="1400" dirty="0" smtClean="0">
                <a:latin typeface="Aller Light" pitchFamily="2" charset="0"/>
              </a:rPr>
              <a:t>, ecc. 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latin typeface="Aller Light" pitchFamily="2" charset="0"/>
              </a:rPr>
              <a:t>Foto già pubblicate e modificate possono essere contrassegnate per evitare di essere ripubblicate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400" dirty="0" smtClean="0">
              <a:latin typeface="Aller 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latin typeface="Aller Light" pitchFamily="2" charset="0"/>
              </a:rPr>
              <a:t>Lo «Stato Segnalazione» è Globale e non + Locale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latin typeface="Aller Light" pitchFamily="2" charset="0"/>
              </a:rPr>
              <a:t>Spostamento di + cartelle contemporaneamente</a:t>
            </a:r>
            <a:endParaRPr lang="it-IT" sz="1400" dirty="0">
              <a:latin typeface="Aller 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latin typeface="Aller Light" pitchFamily="2" charset="0"/>
              </a:rPr>
              <a:t>Livelli </a:t>
            </a:r>
            <a:r>
              <a:rPr lang="it-IT" sz="1400" dirty="0">
                <a:latin typeface="Aller Light" pitchFamily="2" charset="0"/>
              </a:rPr>
              <a:t>di zoom (1:8 e 1:16)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latin typeface="Aller Light" pitchFamily="2" charset="0"/>
              </a:rPr>
              <a:t>Menù moduli personalizzabile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latin typeface="Aller Light" pitchFamily="2" charset="0"/>
              </a:rPr>
              <a:t>Filtro e Ricerca potenziati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latin typeface="Aller Light" pitchFamily="2" charset="0"/>
              </a:rPr>
              <a:t>Presets ( predefiniti ) gestibili in cartelle/gerarchie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latin typeface="Aller Light" pitchFamily="2" charset="0"/>
              </a:rPr>
              <a:t>In acquisizione diretta sovrapposizione layout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latin typeface="Aller Light" pitchFamily="2" charset="0"/>
              </a:rPr>
              <a:t>Maggiori metadati controllabili in esportazione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err="1" smtClean="0">
                <a:latin typeface="Aller Light" pitchFamily="2" charset="0"/>
              </a:rPr>
              <a:t>Burning</a:t>
            </a:r>
            <a:r>
              <a:rPr lang="it-IT" sz="1400" dirty="0" smtClean="0">
                <a:latin typeface="Aller Light" pitchFamily="2" charset="0"/>
              </a:rPr>
              <a:t> CD </a:t>
            </a:r>
            <a:r>
              <a:rPr lang="it-IT" sz="1400" dirty="0">
                <a:latin typeface="Aller Light" pitchFamily="2" charset="0"/>
              </a:rPr>
              <a:t>e DVD ora </a:t>
            </a:r>
            <a:r>
              <a:rPr lang="it-IT" sz="1400" dirty="0" smtClean="0">
                <a:latin typeface="Aller Light" pitchFamily="2" charset="0"/>
              </a:rPr>
              <a:t>anche </a:t>
            </a:r>
            <a:r>
              <a:rPr lang="it-IT" sz="1400" dirty="0">
                <a:latin typeface="Aller Light" pitchFamily="2" charset="0"/>
              </a:rPr>
              <a:t>in sistemi </a:t>
            </a:r>
            <a:r>
              <a:rPr lang="it-IT" sz="1400" dirty="0" smtClean="0">
                <a:latin typeface="Aller Light" pitchFamily="2" charset="0"/>
              </a:rPr>
              <a:t>a </a:t>
            </a:r>
            <a:r>
              <a:rPr lang="it-IT" sz="1400" dirty="0">
                <a:latin typeface="Aller Light" pitchFamily="2" charset="0"/>
              </a:rPr>
              <a:t>64 bit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latin typeface="Aller Light" pitchFamily="2" charset="0"/>
              </a:rPr>
              <a:t>Possibilità di </a:t>
            </a:r>
            <a:r>
              <a:rPr lang="it-IT" sz="1400" dirty="0" err="1" smtClean="0">
                <a:latin typeface="Aller Light" pitchFamily="2" charset="0"/>
              </a:rPr>
              <a:t>stacking</a:t>
            </a:r>
            <a:r>
              <a:rPr lang="it-IT" sz="1400" dirty="0" smtClean="0">
                <a:latin typeface="Aller Light" pitchFamily="2" charset="0"/>
              </a:rPr>
              <a:t>/pile anche nelle Raccolte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400" dirty="0">
              <a:latin typeface="Aller 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latin typeface="Aller Light" pitchFamily="2" charset="0"/>
              </a:rPr>
              <a:t>Invio foto per e-mail con la possibilità di creare una rubrica indirizzi da dividere in gruppi con caratteristiche estremamente basilari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978920" y="6347918"/>
            <a:ext cx="996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libreria</a:t>
            </a:r>
            <a:endParaRPr lang="it-IT" sz="2000" dirty="0">
              <a:latin typeface="Aller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23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8485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extLst/>
          </a:lstStyle>
          <a:p>
            <a:pPr algn="ctr"/>
            <a:r>
              <a:rPr lang="it-IT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ADOBE PHOTOSHOP LIGHTROOM</a:t>
            </a:r>
            <a:endParaRPr lang="it-IT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91679" y="6133366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3.0 ( 3.6 )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6175" y="6133366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4.0 ( 4.1rc2 )</a:t>
            </a:r>
            <a:endParaRPr lang="it-IT" sz="2000" dirty="0">
              <a:latin typeface="Aller Light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78920" y="6347918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ller Light" pitchFamily="2" charset="0"/>
              </a:rPr>
              <a:t>sviluppo</a:t>
            </a:r>
            <a:endParaRPr lang="it-IT" sz="2000" dirty="0">
              <a:latin typeface="Aller Light" pitchFamily="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17" y="1268760"/>
            <a:ext cx="3121262" cy="45228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268760"/>
            <a:ext cx="3121262" cy="45228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5508104" y="2348880"/>
            <a:ext cx="1728192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473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1348</Words>
  <Application>Microsoft Office PowerPoint</Application>
  <PresentationFormat>Presentazione su schermo (4:3)</PresentationFormat>
  <Paragraphs>277</Paragraphs>
  <Slides>28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ClassicPhotoAlbum</vt:lpstr>
      <vt:lpstr>Presentazione standard di PowerPoint</vt:lpstr>
      <vt:lpstr>ADOBE PHOTOSHOP LIGHTROOM</vt:lpstr>
      <vt:lpstr>ADOBE PHOTOSHOP LIGHTROOM</vt:lpstr>
      <vt:lpstr>ADOBE PHOTOSHOP LIGHTROOM</vt:lpstr>
      <vt:lpstr>ADOBE PHOTOSHOP LIGHTROOM</vt:lpstr>
      <vt:lpstr>ADOBE PHOTOSHOP LIGHTROOM</vt:lpstr>
      <vt:lpstr>ADOBE PHOTOSHOP LIGHTROOM</vt:lpstr>
      <vt:lpstr>ADOBE PHOTOSHOP LIGHTROOM</vt:lpstr>
      <vt:lpstr>ADOBE PHOTOSHOP LIGHTROOM</vt:lpstr>
      <vt:lpstr>ADOBE PHOTOSHOP LIGHTROOM</vt:lpstr>
      <vt:lpstr>ADOBE PHOTOSHOP LIGHTROOM</vt:lpstr>
      <vt:lpstr>ADOBE PHOTOSHOP LIGHTROOM</vt:lpstr>
      <vt:lpstr>ADOBE PHOTOSHOP LIGHTROOM</vt:lpstr>
      <vt:lpstr>ADOBE PHOTOSHOP LIGHTROOM</vt:lpstr>
      <vt:lpstr>ADOBE PHOTOSHOP LIGHTROOM</vt:lpstr>
      <vt:lpstr>ADOBE PHOTOSHOP LIGHTROOM</vt:lpstr>
      <vt:lpstr>ADOBE PHOTOSHOP LIGHTROOM</vt:lpstr>
      <vt:lpstr>LR SOFTPROOFING</vt:lpstr>
      <vt:lpstr>LR SOFTPROOFING</vt:lpstr>
      <vt:lpstr>LR SOFTPROOFING</vt:lpstr>
      <vt:lpstr>LR SOFTPROOFING</vt:lpstr>
      <vt:lpstr>ADOBE PHOTOSHOP LIGHTROOM</vt:lpstr>
      <vt:lpstr>ADOBE PHOTOSHOP LIGHTROOM</vt:lpstr>
      <vt:lpstr>ADOBE PHOTOSHOP LIGHTROOM</vt:lpstr>
      <vt:lpstr>ADOBE PHOTOSHOP LIGHTROOM</vt:lpstr>
      <vt:lpstr>ADOBE PHOTOSHOP LIGHTROOM</vt:lpstr>
      <vt:lpstr>ADOBE PHOTOSHOP LIGHTROOM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2008-01-23T19:33:53Z</dcterms:created>
  <dcterms:modified xsi:type="dcterms:W3CDTF">2012-05-09T08:24:39Z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1040</vt:i4>
  </property>
  <property fmtid="{D5CDD505-2E9C-101B-9397-08002B2CF9AE}" pid="3" name="_Version">
    <vt:lpwstr>12.0.4518</vt:lpwstr>
  </property>
</Properties>
</file>